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7" r:id="rId2"/>
    <p:sldId id="258" r:id="rId3"/>
    <p:sldId id="2134804361" r:id="rId4"/>
    <p:sldId id="2134804318" r:id="rId5"/>
    <p:sldId id="2134804327" r:id="rId6"/>
    <p:sldId id="264" r:id="rId7"/>
    <p:sldId id="2134804356" r:id="rId8"/>
    <p:sldId id="2134804360" r:id="rId9"/>
    <p:sldId id="2134804352" r:id="rId10"/>
    <p:sldId id="2134804343" r:id="rId11"/>
    <p:sldId id="260" r:id="rId12"/>
    <p:sldId id="261" r:id="rId13"/>
    <p:sldId id="2579" r:id="rId14"/>
    <p:sldId id="2581" r:id="rId15"/>
    <p:sldId id="2567" r:id="rId16"/>
    <p:sldId id="2134804363" r:id="rId17"/>
    <p:sldId id="273" r:id="rId18"/>
    <p:sldId id="2134804349" r:id="rId19"/>
    <p:sldId id="2134804345" r:id="rId20"/>
    <p:sldId id="2134804344" r:id="rId21"/>
    <p:sldId id="265" r:id="rId22"/>
    <p:sldId id="2134804342" r:id="rId23"/>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A3E621-8BE7-7281-13ED-11340FAF2828}" name="Tina Risberg" initials="TR" userId="S::Tina.Risberg@pitea.se::8af8b06d-5bbc-4b20-af86-8284a01554e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295D7"/>
    <a:srgbClr val="B046B8"/>
    <a:srgbClr val="C577CB"/>
    <a:srgbClr val="684E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74903" autoAdjust="0"/>
  </p:normalViewPr>
  <p:slideViewPr>
    <p:cSldViewPr snapToGrid="0" snapToObjects="1" showGuides="1">
      <p:cViewPr varScale="1">
        <p:scale>
          <a:sx n="62" d="100"/>
          <a:sy n="62" d="100"/>
        </p:scale>
        <p:origin x="1507" y="3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showGuides="1">
      <p:cViewPr varScale="1">
        <p:scale>
          <a:sx n="133" d="100"/>
          <a:sy n="133" d="100"/>
        </p:scale>
        <p:origin x="5976"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CE5CD2-E388-4FDD-B03D-364292D164FB}"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sv-SE"/>
        </a:p>
      </dgm:t>
    </dgm:pt>
    <dgm:pt modelId="{293ABC8D-9271-4297-B014-D08F8944BB35}">
      <dgm:prSet phldrT="[Text]"/>
      <dgm:spPr/>
      <dgm:t>
        <a:bodyPr/>
        <a:lstStyle/>
        <a:p>
          <a:r>
            <a:rPr lang="sv-SE" dirty="0"/>
            <a:t>-6,1%</a:t>
          </a:r>
        </a:p>
      </dgm:t>
    </dgm:pt>
    <dgm:pt modelId="{105FE7A9-2679-449C-AA8D-1BF2473E5735}" type="parTrans" cxnId="{3A222F4F-B84E-475B-B46E-8B22B0D9DFCC}">
      <dgm:prSet/>
      <dgm:spPr/>
      <dgm:t>
        <a:bodyPr/>
        <a:lstStyle/>
        <a:p>
          <a:endParaRPr lang="sv-SE"/>
        </a:p>
      </dgm:t>
    </dgm:pt>
    <dgm:pt modelId="{B7C08CA6-D9AF-498B-8DE6-74E898B7CE86}" type="sibTrans" cxnId="{3A222F4F-B84E-475B-B46E-8B22B0D9DFCC}">
      <dgm:prSet/>
      <dgm:spPr/>
      <dgm:t>
        <a:bodyPr/>
        <a:lstStyle/>
        <a:p>
          <a:endParaRPr lang="sv-SE"/>
        </a:p>
      </dgm:t>
    </dgm:pt>
    <dgm:pt modelId="{64C83780-FC31-4447-894C-4ADD601DB411}">
      <dgm:prSet phldrT="[Text]" phldr="0"/>
      <dgm:spPr/>
      <dgm:t>
        <a:bodyPr/>
        <a:lstStyle/>
        <a:p>
          <a:r>
            <a:rPr lang="sv-SE" dirty="0"/>
            <a:t>-6,9%</a:t>
          </a:r>
        </a:p>
      </dgm:t>
    </dgm:pt>
    <dgm:pt modelId="{FBC3AC3E-B50C-4A11-BCE3-9FE590290761}" type="parTrans" cxnId="{4E6EC008-39D7-4B58-9EEA-BB67655394EC}">
      <dgm:prSet/>
      <dgm:spPr/>
      <dgm:t>
        <a:bodyPr/>
        <a:lstStyle/>
        <a:p>
          <a:endParaRPr lang="sv-SE"/>
        </a:p>
      </dgm:t>
    </dgm:pt>
    <dgm:pt modelId="{8335719A-660E-4DED-8DC2-EF29647B057A}" type="sibTrans" cxnId="{4E6EC008-39D7-4B58-9EEA-BB67655394EC}">
      <dgm:prSet/>
      <dgm:spPr/>
      <dgm:t>
        <a:bodyPr/>
        <a:lstStyle/>
        <a:p>
          <a:endParaRPr lang="sv-SE"/>
        </a:p>
      </dgm:t>
    </dgm:pt>
    <dgm:pt modelId="{B7E18985-AF29-44D1-8A59-F6C6FA3DC1B1}">
      <dgm:prSet phldrT="[Text]" phldr="0"/>
      <dgm:spPr/>
      <dgm:t>
        <a:bodyPr/>
        <a:lstStyle/>
        <a:p>
          <a:r>
            <a:rPr lang="sv-SE" dirty="0"/>
            <a:t>+35%</a:t>
          </a:r>
        </a:p>
      </dgm:t>
    </dgm:pt>
    <dgm:pt modelId="{0AA6AB2A-3FCE-4AB3-8D41-EEB9BF16BE2F}" type="parTrans" cxnId="{79CB238A-C2F0-4731-8C43-943613DD1167}">
      <dgm:prSet/>
      <dgm:spPr/>
      <dgm:t>
        <a:bodyPr/>
        <a:lstStyle/>
        <a:p>
          <a:endParaRPr lang="sv-SE"/>
        </a:p>
      </dgm:t>
    </dgm:pt>
    <dgm:pt modelId="{80EB27BB-283B-4B35-9529-37642F5A4E36}" type="sibTrans" cxnId="{79CB238A-C2F0-4731-8C43-943613DD1167}">
      <dgm:prSet/>
      <dgm:spPr/>
      <dgm:t>
        <a:bodyPr/>
        <a:lstStyle/>
        <a:p>
          <a:endParaRPr lang="sv-SE"/>
        </a:p>
      </dgm:t>
    </dgm:pt>
    <dgm:pt modelId="{034D65A1-AC06-497B-BA15-E9DFB2963709}">
      <dgm:prSet phldrT="[Text]"/>
      <dgm:spPr/>
      <dgm:t>
        <a:bodyPr/>
        <a:lstStyle/>
        <a:p>
          <a:r>
            <a:rPr lang="sv-SE" dirty="0"/>
            <a:t>-2,6%</a:t>
          </a:r>
        </a:p>
      </dgm:t>
    </dgm:pt>
    <dgm:pt modelId="{E83288B1-6B98-4823-9023-F79521C8D557}" type="parTrans" cxnId="{746588A4-DEF9-4414-BB02-95B19D2C54A4}">
      <dgm:prSet/>
      <dgm:spPr/>
      <dgm:t>
        <a:bodyPr/>
        <a:lstStyle/>
        <a:p>
          <a:endParaRPr lang="sv-SE"/>
        </a:p>
      </dgm:t>
    </dgm:pt>
    <dgm:pt modelId="{81430530-7145-4D17-A875-51CB862EE8F4}" type="sibTrans" cxnId="{746588A4-DEF9-4414-BB02-95B19D2C54A4}">
      <dgm:prSet/>
      <dgm:spPr/>
      <dgm:t>
        <a:bodyPr/>
        <a:lstStyle/>
        <a:p>
          <a:endParaRPr lang="sv-SE"/>
        </a:p>
      </dgm:t>
    </dgm:pt>
    <dgm:pt modelId="{ECB49CBD-9DD6-49BA-8CB0-3AFA71F2BB03}">
      <dgm:prSet phldrT="[Text]" phldr="0"/>
      <dgm:spPr/>
      <dgm:t>
        <a:bodyPr/>
        <a:lstStyle/>
        <a:p>
          <a:r>
            <a:rPr lang="sv-SE" dirty="0"/>
            <a:t>-1,9%</a:t>
          </a:r>
        </a:p>
      </dgm:t>
    </dgm:pt>
    <dgm:pt modelId="{0D79CACC-8CBB-4A98-BF0A-C32879E0AECE}" type="parTrans" cxnId="{F5A2A7FB-6943-4492-A299-71F5F2C3A112}">
      <dgm:prSet/>
      <dgm:spPr/>
      <dgm:t>
        <a:bodyPr/>
        <a:lstStyle/>
        <a:p>
          <a:endParaRPr lang="sv-SE"/>
        </a:p>
      </dgm:t>
    </dgm:pt>
    <dgm:pt modelId="{B7C85915-ED6B-4BB0-A803-0B723A983153}" type="sibTrans" cxnId="{F5A2A7FB-6943-4492-A299-71F5F2C3A112}">
      <dgm:prSet/>
      <dgm:spPr/>
      <dgm:t>
        <a:bodyPr/>
        <a:lstStyle/>
        <a:p>
          <a:endParaRPr lang="sv-SE"/>
        </a:p>
      </dgm:t>
    </dgm:pt>
    <dgm:pt modelId="{7B2A3606-4549-4061-9D69-81E481EB4D86}" type="pres">
      <dgm:prSet presAssocID="{6FCE5CD2-E388-4FDD-B03D-364292D164FB}" presName="Name0" presStyleCnt="0">
        <dgm:presLayoutVars>
          <dgm:dir/>
          <dgm:animLvl val="lvl"/>
          <dgm:resizeHandles val="exact"/>
        </dgm:presLayoutVars>
      </dgm:prSet>
      <dgm:spPr/>
    </dgm:pt>
    <dgm:pt modelId="{9D064B97-A63D-46EE-A01D-5009810D715B}" type="pres">
      <dgm:prSet presAssocID="{293ABC8D-9271-4297-B014-D08F8944BB35}" presName="parTxOnly" presStyleLbl="node1" presStyleIdx="0" presStyleCnt="5">
        <dgm:presLayoutVars>
          <dgm:chMax val="0"/>
          <dgm:chPref val="0"/>
          <dgm:bulletEnabled val="1"/>
        </dgm:presLayoutVars>
      </dgm:prSet>
      <dgm:spPr/>
    </dgm:pt>
    <dgm:pt modelId="{D12EED6C-11AC-4F04-A21C-D4F5908C58A2}" type="pres">
      <dgm:prSet presAssocID="{B7C08CA6-D9AF-498B-8DE6-74E898B7CE86}" presName="parTxOnlySpace" presStyleCnt="0"/>
      <dgm:spPr/>
    </dgm:pt>
    <dgm:pt modelId="{B763533A-4D98-46FF-91B5-7F1EDC792D4C}" type="pres">
      <dgm:prSet presAssocID="{034D65A1-AC06-497B-BA15-E9DFB2963709}" presName="parTxOnly" presStyleLbl="node1" presStyleIdx="1" presStyleCnt="5">
        <dgm:presLayoutVars>
          <dgm:chMax val="0"/>
          <dgm:chPref val="0"/>
          <dgm:bulletEnabled val="1"/>
        </dgm:presLayoutVars>
      </dgm:prSet>
      <dgm:spPr/>
    </dgm:pt>
    <dgm:pt modelId="{7234ECE9-524D-4D9F-A7EE-12B9B7E5D346}" type="pres">
      <dgm:prSet presAssocID="{81430530-7145-4D17-A875-51CB862EE8F4}" presName="parTxOnlySpace" presStyleCnt="0"/>
      <dgm:spPr/>
    </dgm:pt>
    <dgm:pt modelId="{4F50DBAF-44CB-4D72-B84E-EFA8798A443D}" type="pres">
      <dgm:prSet presAssocID="{64C83780-FC31-4447-894C-4ADD601DB411}" presName="parTxOnly" presStyleLbl="node1" presStyleIdx="2" presStyleCnt="5">
        <dgm:presLayoutVars>
          <dgm:chMax val="0"/>
          <dgm:chPref val="0"/>
          <dgm:bulletEnabled val="1"/>
        </dgm:presLayoutVars>
      </dgm:prSet>
      <dgm:spPr/>
    </dgm:pt>
    <dgm:pt modelId="{BE98B7A8-A5BC-473C-93E6-05EA415FDD9B}" type="pres">
      <dgm:prSet presAssocID="{8335719A-660E-4DED-8DC2-EF29647B057A}" presName="parTxOnlySpace" presStyleCnt="0"/>
      <dgm:spPr/>
    </dgm:pt>
    <dgm:pt modelId="{4D06D0E0-06B7-4D23-9ACC-AC1999405657}" type="pres">
      <dgm:prSet presAssocID="{B7E18985-AF29-44D1-8A59-F6C6FA3DC1B1}" presName="parTxOnly" presStyleLbl="node1" presStyleIdx="3" presStyleCnt="5">
        <dgm:presLayoutVars>
          <dgm:chMax val="0"/>
          <dgm:chPref val="0"/>
          <dgm:bulletEnabled val="1"/>
        </dgm:presLayoutVars>
      </dgm:prSet>
      <dgm:spPr/>
    </dgm:pt>
    <dgm:pt modelId="{09729E0F-C803-48E2-A3CF-AB225B6DDC5A}" type="pres">
      <dgm:prSet presAssocID="{80EB27BB-283B-4B35-9529-37642F5A4E36}" presName="parTxOnlySpace" presStyleCnt="0"/>
      <dgm:spPr/>
    </dgm:pt>
    <dgm:pt modelId="{986CA285-95C6-4EFA-9DA3-6B7F1C5AA07A}" type="pres">
      <dgm:prSet presAssocID="{ECB49CBD-9DD6-49BA-8CB0-3AFA71F2BB03}" presName="parTxOnly" presStyleLbl="node1" presStyleIdx="4" presStyleCnt="5" custLinFactX="40112" custLinFactNeighborX="100000">
        <dgm:presLayoutVars>
          <dgm:chMax val="0"/>
          <dgm:chPref val="0"/>
          <dgm:bulletEnabled val="1"/>
        </dgm:presLayoutVars>
      </dgm:prSet>
      <dgm:spPr/>
    </dgm:pt>
  </dgm:ptLst>
  <dgm:cxnLst>
    <dgm:cxn modelId="{4E6EC008-39D7-4B58-9EEA-BB67655394EC}" srcId="{6FCE5CD2-E388-4FDD-B03D-364292D164FB}" destId="{64C83780-FC31-4447-894C-4ADD601DB411}" srcOrd="2" destOrd="0" parTransId="{FBC3AC3E-B50C-4A11-BCE3-9FE590290761}" sibTransId="{8335719A-660E-4DED-8DC2-EF29647B057A}"/>
    <dgm:cxn modelId="{ABCB366B-0C7A-4BC2-A3C1-8C0BD2D54B32}" type="presOf" srcId="{034D65A1-AC06-497B-BA15-E9DFB2963709}" destId="{B763533A-4D98-46FF-91B5-7F1EDC792D4C}" srcOrd="0" destOrd="0" presId="urn:microsoft.com/office/officeart/2005/8/layout/chevron1"/>
    <dgm:cxn modelId="{0583526D-564B-415D-A38B-6FD1E87C067E}" type="presOf" srcId="{64C83780-FC31-4447-894C-4ADD601DB411}" destId="{4F50DBAF-44CB-4D72-B84E-EFA8798A443D}" srcOrd="0" destOrd="0" presId="urn:microsoft.com/office/officeart/2005/8/layout/chevron1"/>
    <dgm:cxn modelId="{3A222F4F-B84E-475B-B46E-8B22B0D9DFCC}" srcId="{6FCE5CD2-E388-4FDD-B03D-364292D164FB}" destId="{293ABC8D-9271-4297-B014-D08F8944BB35}" srcOrd="0" destOrd="0" parTransId="{105FE7A9-2679-449C-AA8D-1BF2473E5735}" sibTransId="{B7C08CA6-D9AF-498B-8DE6-74E898B7CE86}"/>
    <dgm:cxn modelId="{79CB238A-C2F0-4731-8C43-943613DD1167}" srcId="{6FCE5CD2-E388-4FDD-B03D-364292D164FB}" destId="{B7E18985-AF29-44D1-8A59-F6C6FA3DC1B1}" srcOrd="3" destOrd="0" parTransId="{0AA6AB2A-3FCE-4AB3-8D41-EEB9BF16BE2F}" sibTransId="{80EB27BB-283B-4B35-9529-37642F5A4E36}"/>
    <dgm:cxn modelId="{4164138C-297C-4856-A6E1-829B413EC0D3}" type="presOf" srcId="{B7E18985-AF29-44D1-8A59-F6C6FA3DC1B1}" destId="{4D06D0E0-06B7-4D23-9ACC-AC1999405657}" srcOrd="0" destOrd="0" presId="urn:microsoft.com/office/officeart/2005/8/layout/chevron1"/>
    <dgm:cxn modelId="{746588A4-DEF9-4414-BB02-95B19D2C54A4}" srcId="{6FCE5CD2-E388-4FDD-B03D-364292D164FB}" destId="{034D65A1-AC06-497B-BA15-E9DFB2963709}" srcOrd="1" destOrd="0" parTransId="{E83288B1-6B98-4823-9023-F79521C8D557}" sibTransId="{81430530-7145-4D17-A875-51CB862EE8F4}"/>
    <dgm:cxn modelId="{56EC8BDE-04A8-41BF-9CB1-2EA39982CA90}" type="presOf" srcId="{6FCE5CD2-E388-4FDD-B03D-364292D164FB}" destId="{7B2A3606-4549-4061-9D69-81E481EB4D86}" srcOrd="0" destOrd="0" presId="urn:microsoft.com/office/officeart/2005/8/layout/chevron1"/>
    <dgm:cxn modelId="{AD805AE4-060F-4534-9E20-412894A2FC89}" type="presOf" srcId="{293ABC8D-9271-4297-B014-D08F8944BB35}" destId="{9D064B97-A63D-46EE-A01D-5009810D715B}" srcOrd="0" destOrd="0" presId="urn:microsoft.com/office/officeart/2005/8/layout/chevron1"/>
    <dgm:cxn modelId="{718115E7-A0ED-40AE-BA1E-D784C9D5A8A2}" type="presOf" srcId="{ECB49CBD-9DD6-49BA-8CB0-3AFA71F2BB03}" destId="{986CA285-95C6-4EFA-9DA3-6B7F1C5AA07A}" srcOrd="0" destOrd="0" presId="urn:microsoft.com/office/officeart/2005/8/layout/chevron1"/>
    <dgm:cxn modelId="{F5A2A7FB-6943-4492-A299-71F5F2C3A112}" srcId="{6FCE5CD2-E388-4FDD-B03D-364292D164FB}" destId="{ECB49CBD-9DD6-49BA-8CB0-3AFA71F2BB03}" srcOrd="4" destOrd="0" parTransId="{0D79CACC-8CBB-4A98-BF0A-C32879E0AECE}" sibTransId="{B7C85915-ED6B-4BB0-A803-0B723A983153}"/>
    <dgm:cxn modelId="{5E980A64-5C27-4265-954C-1E00886FD67C}" type="presParOf" srcId="{7B2A3606-4549-4061-9D69-81E481EB4D86}" destId="{9D064B97-A63D-46EE-A01D-5009810D715B}" srcOrd="0" destOrd="0" presId="urn:microsoft.com/office/officeart/2005/8/layout/chevron1"/>
    <dgm:cxn modelId="{8B5123DF-BF05-4920-86C3-A7F980C9B61D}" type="presParOf" srcId="{7B2A3606-4549-4061-9D69-81E481EB4D86}" destId="{D12EED6C-11AC-4F04-A21C-D4F5908C58A2}" srcOrd="1" destOrd="0" presId="urn:microsoft.com/office/officeart/2005/8/layout/chevron1"/>
    <dgm:cxn modelId="{A3154FC1-9719-470D-8B81-932AE870FB7D}" type="presParOf" srcId="{7B2A3606-4549-4061-9D69-81E481EB4D86}" destId="{B763533A-4D98-46FF-91B5-7F1EDC792D4C}" srcOrd="2" destOrd="0" presId="urn:microsoft.com/office/officeart/2005/8/layout/chevron1"/>
    <dgm:cxn modelId="{04CD8791-474B-42DF-8279-8C3B79FEBB82}" type="presParOf" srcId="{7B2A3606-4549-4061-9D69-81E481EB4D86}" destId="{7234ECE9-524D-4D9F-A7EE-12B9B7E5D346}" srcOrd="3" destOrd="0" presId="urn:microsoft.com/office/officeart/2005/8/layout/chevron1"/>
    <dgm:cxn modelId="{F5545A67-06B2-49C5-8B18-E12B73894CEA}" type="presParOf" srcId="{7B2A3606-4549-4061-9D69-81E481EB4D86}" destId="{4F50DBAF-44CB-4D72-B84E-EFA8798A443D}" srcOrd="4" destOrd="0" presId="urn:microsoft.com/office/officeart/2005/8/layout/chevron1"/>
    <dgm:cxn modelId="{A659AD65-524A-4360-AABB-601754B377D0}" type="presParOf" srcId="{7B2A3606-4549-4061-9D69-81E481EB4D86}" destId="{BE98B7A8-A5BC-473C-93E6-05EA415FDD9B}" srcOrd="5" destOrd="0" presId="urn:microsoft.com/office/officeart/2005/8/layout/chevron1"/>
    <dgm:cxn modelId="{646891AF-0668-47E5-AC67-866141A31949}" type="presParOf" srcId="{7B2A3606-4549-4061-9D69-81E481EB4D86}" destId="{4D06D0E0-06B7-4D23-9ACC-AC1999405657}" srcOrd="6" destOrd="0" presId="urn:microsoft.com/office/officeart/2005/8/layout/chevron1"/>
    <dgm:cxn modelId="{FA49432D-D732-4757-BBBE-B6F5517C07DF}" type="presParOf" srcId="{7B2A3606-4549-4061-9D69-81E481EB4D86}" destId="{09729E0F-C803-48E2-A3CF-AB225B6DDC5A}" srcOrd="7" destOrd="0" presId="urn:microsoft.com/office/officeart/2005/8/layout/chevron1"/>
    <dgm:cxn modelId="{D4868DB2-92A1-435A-BCC9-4ECDDF36693A}" type="presParOf" srcId="{7B2A3606-4549-4061-9D69-81E481EB4D86}" destId="{986CA285-95C6-4EFA-9DA3-6B7F1C5AA07A}"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5CE0EF-5000-4A65-A99D-2F5343A712F6}"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sv-SE"/>
        </a:p>
      </dgm:t>
    </dgm:pt>
    <dgm:pt modelId="{12FD0F7D-3E23-4B98-82A9-084FE90D4366}">
      <dgm:prSet phldrT="[Text]" phldr="0" custT="1"/>
      <dgm:spPr/>
      <dgm:t>
        <a:bodyPr/>
        <a:lstStyle/>
        <a:p>
          <a:r>
            <a:rPr lang="sv-SE" sz="1400" b="1" dirty="0"/>
            <a:t> Karriärsutveckling</a:t>
          </a:r>
        </a:p>
      </dgm:t>
    </dgm:pt>
    <dgm:pt modelId="{0A693F1C-3623-4F5F-B93A-45880EE36B58}" type="parTrans" cxnId="{56C9B4E8-4273-4359-A93A-154DBA284D4A}">
      <dgm:prSet/>
      <dgm:spPr/>
      <dgm:t>
        <a:bodyPr/>
        <a:lstStyle/>
        <a:p>
          <a:endParaRPr lang="sv-SE"/>
        </a:p>
      </dgm:t>
    </dgm:pt>
    <dgm:pt modelId="{80F7F8C5-9836-4C99-BF72-FBC12FF0CADF}" type="sibTrans" cxnId="{56C9B4E8-4273-4359-A93A-154DBA284D4A}">
      <dgm:prSet/>
      <dgm:spPr/>
      <dgm:t>
        <a:bodyPr/>
        <a:lstStyle/>
        <a:p>
          <a:endParaRPr lang="sv-SE"/>
        </a:p>
      </dgm:t>
    </dgm:pt>
    <dgm:pt modelId="{423F18A3-DA35-4E2C-A7D8-2C16B387A568}">
      <dgm:prSet phldrT="[Text]" phldr="0" custT="1"/>
      <dgm:spPr/>
      <dgm:t>
        <a:bodyPr/>
        <a:lstStyle/>
        <a:p>
          <a:r>
            <a:rPr lang="sv-SE" sz="2000" b="1" dirty="0"/>
            <a:t>Brukarkvalité</a:t>
          </a:r>
        </a:p>
      </dgm:t>
    </dgm:pt>
    <dgm:pt modelId="{38517A6B-FBA7-4BB8-BE3A-A9C87E8FEE19}" type="parTrans" cxnId="{7CAC4BB9-37CE-4843-BC6F-3FAFE44944F8}">
      <dgm:prSet/>
      <dgm:spPr/>
      <dgm:t>
        <a:bodyPr/>
        <a:lstStyle/>
        <a:p>
          <a:endParaRPr lang="sv-SE"/>
        </a:p>
      </dgm:t>
    </dgm:pt>
    <dgm:pt modelId="{7CB1AC66-0384-4380-AFB2-9546D6B08603}" type="sibTrans" cxnId="{7CAC4BB9-37CE-4843-BC6F-3FAFE44944F8}">
      <dgm:prSet/>
      <dgm:spPr/>
      <dgm:t>
        <a:bodyPr/>
        <a:lstStyle/>
        <a:p>
          <a:endParaRPr lang="sv-SE"/>
        </a:p>
      </dgm:t>
    </dgm:pt>
    <dgm:pt modelId="{09B61804-3AD4-4C13-B57B-2B0F620D914A}">
      <dgm:prSet phldrT="[Text]" phldr="0" custT="1"/>
      <dgm:spPr/>
      <dgm:t>
        <a:bodyPr/>
        <a:lstStyle/>
        <a:p>
          <a:r>
            <a:rPr lang="sv-SE" sz="2000" b="1" dirty="0"/>
            <a:t>Arbetsmiljö</a:t>
          </a:r>
        </a:p>
      </dgm:t>
    </dgm:pt>
    <dgm:pt modelId="{0C1B4EBC-F054-4381-877C-03C590F76E09}" type="parTrans" cxnId="{8363EF9E-6969-48C5-A405-EAED3FD6ED29}">
      <dgm:prSet/>
      <dgm:spPr/>
      <dgm:t>
        <a:bodyPr/>
        <a:lstStyle/>
        <a:p>
          <a:endParaRPr lang="sv-SE"/>
        </a:p>
      </dgm:t>
    </dgm:pt>
    <dgm:pt modelId="{7E0172E6-BDF7-4B64-9BB2-B81A38AAB45B}" type="sibTrans" cxnId="{8363EF9E-6969-48C5-A405-EAED3FD6ED29}">
      <dgm:prSet/>
      <dgm:spPr/>
      <dgm:t>
        <a:bodyPr/>
        <a:lstStyle/>
        <a:p>
          <a:endParaRPr lang="sv-SE"/>
        </a:p>
      </dgm:t>
    </dgm:pt>
    <dgm:pt modelId="{4373A8C7-C17F-4D13-B9D8-5826AD9262E6}" type="pres">
      <dgm:prSet presAssocID="{CF5CE0EF-5000-4A65-A99D-2F5343A712F6}" presName="compositeShape" presStyleCnt="0">
        <dgm:presLayoutVars>
          <dgm:chMax val="7"/>
          <dgm:dir/>
          <dgm:resizeHandles val="exact"/>
        </dgm:presLayoutVars>
      </dgm:prSet>
      <dgm:spPr/>
    </dgm:pt>
    <dgm:pt modelId="{2582B128-9C3D-439E-8479-D3DBE1BF6567}" type="pres">
      <dgm:prSet presAssocID="{CF5CE0EF-5000-4A65-A99D-2F5343A712F6}" presName="wedge1" presStyleLbl="node1" presStyleIdx="0" presStyleCnt="3"/>
      <dgm:spPr/>
    </dgm:pt>
    <dgm:pt modelId="{0029AC1B-0474-4F00-8E63-5F177DADF6E7}" type="pres">
      <dgm:prSet presAssocID="{CF5CE0EF-5000-4A65-A99D-2F5343A712F6}" presName="dummy1a" presStyleCnt="0"/>
      <dgm:spPr/>
    </dgm:pt>
    <dgm:pt modelId="{1F0D7BAB-476A-40C7-8529-A9D484612A4D}" type="pres">
      <dgm:prSet presAssocID="{CF5CE0EF-5000-4A65-A99D-2F5343A712F6}" presName="dummy1b" presStyleCnt="0"/>
      <dgm:spPr/>
    </dgm:pt>
    <dgm:pt modelId="{952400E5-EC77-4E64-BAA4-A6F5069BC519}" type="pres">
      <dgm:prSet presAssocID="{CF5CE0EF-5000-4A65-A99D-2F5343A712F6}" presName="wedge1Tx" presStyleLbl="node1" presStyleIdx="0" presStyleCnt="3">
        <dgm:presLayoutVars>
          <dgm:chMax val="0"/>
          <dgm:chPref val="0"/>
          <dgm:bulletEnabled val="1"/>
        </dgm:presLayoutVars>
      </dgm:prSet>
      <dgm:spPr/>
    </dgm:pt>
    <dgm:pt modelId="{A03C2CCF-A3F9-4441-B70F-F6AABF3C2FC5}" type="pres">
      <dgm:prSet presAssocID="{CF5CE0EF-5000-4A65-A99D-2F5343A712F6}" presName="wedge2" presStyleLbl="node1" presStyleIdx="1" presStyleCnt="3"/>
      <dgm:spPr/>
    </dgm:pt>
    <dgm:pt modelId="{15837F99-13A9-469D-BFF7-55CC38BEC074}" type="pres">
      <dgm:prSet presAssocID="{CF5CE0EF-5000-4A65-A99D-2F5343A712F6}" presName="dummy2a" presStyleCnt="0"/>
      <dgm:spPr/>
    </dgm:pt>
    <dgm:pt modelId="{216DC146-5AD2-461C-A719-F73AC2C7A065}" type="pres">
      <dgm:prSet presAssocID="{CF5CE0EF-5000-4A65-A99D-2F5343A712F6}" presName="dummy2b" presStyleCnt="0"/>
      <dgm:spPr/>
    </dgm:pt>
    <dgm:pt modelId="{E7177B20-9275-43E9-BE6D-8A1D1B70D505}" type="pres">
      <dgm:prSet presAssocID="{CF5CE0EF-5000-4A65-A99D-2F5343A712F6}" presName="wedge2Tx" presStyleLbl="node1" presStyleIdx="1" presStyleCnt="3">
        <dgm:presLayoutVars>
          <dgm:chMax val="0"/>
          <dgm:chPref val="0"/>
          <dgm:bulletEnabled val="1"/>
        </dgm:presLayoutVars>
      </dgm:prSet>
      <dgm:spPr/>
    </dgm:pt>
    <dgm:pt modelId="{6553BD49-EC6D-4A6F-8DB8-1E2BED98E744}" type="pres">
      <dgm:prSet presAssocID="{CF5CE0EF-5000-4A65-A99D-2F5343A712F6}" presName="wedge3" presStyleLbl="node1" presStyleIdx="2" presStyleCnt="3"/>
      <dgm:spPr/>
    </dgm:pt>
    <dgm:pt modelId="{CBD70E51-7B52-4D16-A723-D382185E9A1F}" type="pres">
      <dgm:prSet presAssocID="{CF5CE0EF-5000-4A65-A99D-2F5343A712F6}" presName="dummy3a" presStyleCnt="0"/>
      <dgm:spPr/>
    </dgm:pt>
    <dgm:pt modelId="{1E6FC69C-4ACC-4919-AE89-042533F64381}" type="pres">
      <dgm:prSet presAssocID="{CF5CE0EF-5000-4A65-A99D-2F5343A712F6}" presName="dummy3b" presStyleCnt="0"/>
      <dgm:spPr/>
    </dgm:pt>
    <dgm:pt modelId="{A31CF5AF-CCB8-477B-A81D-E4F7EAAB6AF0}" type="pres">
      <dgm:prSet presAssocID="{CF5CE0EF-5000-4A65-A99D-2F5343A712F6}" presName="wedge3Tx" presStyleLbl="node1" presStyleIdx="2" presStyleCnt="3">
        <dgm:presLayoutVars>
          <dgm:chMax val="0"/>
          <dgm:chPref val="0"/>
          <dgm:bulletEnabled val="1"/>
        </dgm:presLayoutVars>
      </dgm:prSet>
      <dgm:spPr/>
    </dgm:pt>
    <dgm:pt modelId="{A3A591DD-A294-4AC2-BBCF-A24383D2A4C3}" type="pres">
      <dgm:prSet presAssocID="{80F7F8C5-9836-4C99-BF72-FBC12FF0CADF}" presName="arrowWedge1" presStyleLbl="fgSibTrans2D1" presStyleIdx="0" presStyleCnt="3"/>
      <dgm:spPr/>
    </dgm:pt>
    <dgm:pt modelId="{DBBF9393-FD16-4FFE-8512-80961777C135}" type="pres">
      <dgm:prSet presAssocID="{7CB1AC66-0384-4380-AFB2-9546D6B08603}" presName="arrowWedge2" presStyleLbl="fgSibTrans2D1" presStyleIdx="1" presStyleCnt="3"/>
      <dgm:spPr/>
    </dgm:pt>
    <dgm:pt modelId="{E58740F5-7346-424D-86B5-4FE431615BBF}" type="pres">
      <dgm:prSet presAssocID="{7E0172E6-BDF7-4B64-9BB2-B81A38AAB45B}" presName="arrowWedge3" presStyleLbl="fgSibTrans2D1" presStyleIdx="2" presStyleCnt="3"/>
      <dgm:spPr/>
    </dgm:pt>
  </dgm:ptLst>
  <dgm:cxnLst>
    <dgm:cxn modelId="{3D0E0707-374F-4CA8-8922-FEBA9A212D5A}" type="presOf" srcId="{CF5CE0EF-5000-4A65-A99D-2F5343A712F6}" destId="{4373A8C7-C17F-4D13-B9D8-5826AD9262E6}" srcOrd="0" destOrd="0" presId="urn:microsoft.com/office/officeart/2005/8/layout/cycle8"/>
    <dgm:cxn modelId="{4F72463F-E617-48DD-8E0A-DF26AB2D7F86}" type="presOf" srcId="{12FD0F7D-3E23-4B98-82A9-084FE90D4366}" destId="{2582B128-9C3D-439E-8479-D3DBE1BF6567}" srcOrd="0" destOrd="0" presId="urn:microsoft.com/office/officeart/2005/8/layout/cycle8"/>
    <dgm:cxn modelId="{6B91BF5B-8EBA-4BFF-9D82-E41C7E25247D}" type="presOf" srcId="{423F18A3-DA35-4E2C-A7D8-2C16B387A568}" destId="{E7177B20-9275-43E9-BE6D-8A1D1B70D505}" srcOrd="1" destOrd="0" presId="urn:microsoft.com/office/officeart/2005/8/layout/cycle8"/>
    <dgm:cxn modelId="{12317754-02E0-4DFC-95FA-3FA75604506D}" type="presOf" srcId="{09B61804-3AD4-4C13-B57B-2B0F620D914A}" destId="{6553BD49-EC6D-4A6F-8DB8-1E2BED98E744}" srcOrd="0" destOrd="0" presId="urn:microsoft.com/office/officeart/2005/8/layout/cycle8"/>
    <dgm:cxn modelId="{72DA5997-909D-4FBF-94DB-8494473BE3B3}" type="presOf" srcId="{423F18A3-DA35-4E2C-A7D8-2C16B387A568}" destId="{A03C2CCF-A3F9-4441-B70F-F6AABF3C2FC5}" srcOrd="0" destOrd="0" presId="urn:microsoft.com/office/officeart/2005/8/layout/cycle8"/>
    <dgm:cxn modelId="{8363EF9E-6969-48C5-A405-EAED3FD6ED29}" srcId="{CF5CE0EF-5000-4A65-A99D-2F5343A712F6}" destId="{09B61804-3AD4-4C13-B57B-2B0F620D914A}" srcOrd="2" destOrd="0" parTransId="{0C1B4EBC-F054-4381-877C-03C590F76E09}" sibTransId="{7E0172E6-BDF7-4B64-9BB2-B81A38AAB45B}"/>
    <dgm:cxn modelId="{E2227CAA-C5FA-4EB6-BCF4-E8BD50DDBF29}" type="presOf" srcId="{09B61804-3AD4-4C13-B57B-2B0F620D914A}" destId="{A31CF5AF-CCB8-477B-A81D-E4F7EAAB6AF0}" srcOrd="1" destOrd="0" presId="urn:microsoft.com/office/officeart/2005/8/layout/cycle8"/>
    <dgm:cxn modelId="{53F3B2AF-E4AF-4726-8DAE-434E6445EC3A}" type="presOf" srcId="{12FD0F7D-3E23-4B98-82A9-084FE90D4366}" destId="{952400E5-EC77-4E64-BAA4-A6F5069BC519}" srcOrd="1" destOrd="0" presId="urn:microsoft.com/office/officeart/2005/8/layout/cycle8"/>
    <dgm:cxn modelId="{7CAC4BB9-37CE-4843-BC6F-3FAFE44944F8}" srcId="{CF5CE0EF-5000-4A65-A99D-2F5343A712F6}" destId="{423F18A3-DA35-4E2C-A7D8-2C16B387A568}" srcOrd="1" destOrd="0" parTransId="{38517A6B-FBA7-4BB8-BE3A-A9C87E8FEE19}" sibTransId="{7CB1AC66-0384-4380-AFB2-9546D6B08603}"/>
    <dgm:cxn modelId="{56C9B4E8-4273-4359-A93A-154DBA284D4A}" srcId="{CF5CE0EF-5000-4A65-A99D-2F5343A712F6}" destId="{12FD0F7D-3E23-4B98-82A9-084FE90D4366}" srcOrd="0" destOrd="0" parTransId="{0A693F1C-3623-4F5F-B93A-45880EE36B58}" sibTransId="{80F7F8C5-9836-4C99-BF72-FBC12FF0CADF}"/>
    <dgm:cxn modelId="{71AB9A56-0578-4D24-AD9B-4455A8AE4234}" type="presParOf" srcId="{4373A8C7-C17F-4D13-B9D8-5826AD9262E6}" destId="{2582B128-9C3D-439E-8479-D3DBE1BF6567}" srcOrd="0" destOrd="0" presId="urn:microsoft.com/office/officeart/2005/8/layout/cycle8"/>
    <dgm:cxn modelId="{1B3FD930-9DE8-4474-8338-B11817668F05}" type="presParOf" srcId="{4373A8C7-C17F-4D13-B9D8-5826AD9262E6}" destId="{0029AC1B-0474-4F00-8E63-5F177DADF6E7}" srcOrd="1" destOrd="0" presId="urn:microsoft.com/office/officeart/2005/8/layout/cycle8"/>
    <dgm:cxn modelId="{6CA8FABC-924B-4C3D-B914-899CA43D5D52}" type="presParOf" srcId="{4373A8C7-C17F-4D13-B9D8-5826AD9262E6}" destId="{1F0D7BAB-476A-40C7-8529-A9D484612A4D}" srcOrd="2" destOrd="0" presId="urn:microsoft.com/office/officeart/2005/8/layout/cycle8"/>
    <dgm:cxn modelId="{2EC0EA00-6891-4A6A-A350-FD3713D5AA91}" type="presParOf" srcId="{4373A8C7-C17F-4D13-B9D8-5826AD9262E6}" destId="{952400E5-EC77-4E64-BAA4-A6F5069BC519}" srcOrd="3" destOrd="0" presId="urn:microsoft.com/office/officeart/2005/8/layout/cycle8"/>
    <dgm:cxn modelId="{1AFC4D75-EA8E-4073-B761-0FDCE3641CDD}" type="presParOf" srcId="{4373A8C7-C17F-4D13-B9D8-5826AD9262E6}" destId="{A03C2CCF-A3F9-4441-B70F-F6AABF3C2FC5}" srcOrd="4" destOrd="0" presId="urn:microsoft.com/office/officeart/2005/8/layout/cycle8"/>
    <dgm:cxn modelId="{61D338C5-B0E7-490B-A533-AFFAE63A1580}" type="presParOf" srcId="{4373A8C7-C17F-4D13-B9D8-5826AD9262E6}" destId="{15837F99-13A9-469D-BFF7-55CC38BEC074}" srcOrd="5" destOrd="0" presId="urn:microsoft.com/office/officeart/2005/8/layout/cycle8"/>
    <dgm:cxn modelId="{4BFFD217-6C96-41FD-B77E-6BE5DCC106C4}" type="presParOf" srcId="{4373A8C7-C17F-4D13-B9D8-5826AD9262E6}" destId="{216DC146-5AD2-461C-A719-F73AC2C7A065}" srcOrd="6" destOrd="0" presId="urn:microsoft.com/office/officeart/2005/8/layout/cycle8"/>
    <dgm:cxn modelId="{066F72A5-C408-48EF-866D-84F81B48026F}" type="presParOf" srcId="{4373A8C7-C17F-4D13-B9D8-5826AD9262E6}" destId="{E7177B20-9275-43E9-BE6D-8A1D1B70D505}" srcOrd="7" destOrd="0" presId="urn:microsoft.com/office/officeart/2005/8/layout/cycle8"/>
    <dgm:cxn modelId="{D32D411D-B77F-4027-AD07-2F9B6CC712EB}" type="presParOf" srcId="{4373A8C7-C17F-4D13-B9D8-5826AD9262E6}" destId="{6553BD49-EC6D-4A6F-8DB8-1E2BED98E744}" srcOrd="8" destOrd="0" presId="urn:microsoft.com/office/officeart/2005/8/layout/cycle8"/>
    <dgm:cxn modelId="{2CBB8DFF-06E5-4214-9EEC-8AD6F53B94E6}" type="presParOf" srcId="{4373A8C7-C17F-4D13-B9D8-5826AD9262E6}" destId="{CBD70E51-7B52-4D16-A723-D382185E9A1F}" srcOrd="9" destOrd="0" presId="urn:microsoft.com/office/officeart/2005/8/layout/cycle8"/>
    <dgm:cxn modelId="{103B29BA-4764-42C0-A8A9-7C08DE9C22F2}" type="presParOf" srcId="{4373A8C7-C17F-4D13-B9D8-5826AD9262E6}" destId="{1E6FC69C-4ACC-4919-AE89-042533F64381}" srcOrd="10" destOrd="0" presId="urn:microsoft.com/office/officeart/2005/8/layout/cycle8"/>
    <dgm:cxn modelId="{99D56626-4A9D-440D-A711-52063C2D26B8}" type="presParOf" srcId="{4373A8C7-C17F-4D13-B9D8-5826AD9262E6}" destId="{A31CF5AF-CCB8-477B-A81D-E4F7EAAB6AF0}" srcOrd="11" destOrd="0" presId="urn:microsoft.com/office/officeart/2005/8/layout/cycle8"/>
    <dgm:cxn modelId="{B19EBE5A-7749-463D-B941-ABA9C04A9B17}" type="presParOf" srcId="{4373A8C7-C17F-4D13-B9D8-5826AD9262E6}" destId="{A3A591DD-A294-4AC2-BBCF-A24383D2A4C3}" srcOrd="12" destOrd="0" presId="urn:microsoft.com/office/officeart/2005/8/layout/cycle8"/>
    <dgm:cxn modelId="{DC70070B-1222-4EFA-818F-F847406A61BB}" type="presParOf" srcId="{4373A8C7-C17F-4D13-B9D8-5826AD9262E6}" destId="{DBBF9393-FD16-4FFE-8512-80961777C135}" srcOrd="13" destOrd="0" presId="urn:microsoft.com/office/officeart/2005/8/layout/cycle8"/>
    <dgm:cxn modelId="{18597721-3B52-4725-ABE3-73F7B2B2A5DC}" type="presParOf" srcId="{4373A8C7-C17F-4D13-B9D8-5826AD9262E6}" destId="{E58740F5-7346-424D-86B5-4FE431615BB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5EEE88-237F-4C74-998F-8338E1516889}" type="doc">
      <dgm:prSet loTypeId="urn:microsoft.com/office/officeart/2005/8/layout/hChevron3" loCatId="process" qsTypeId="urn:microsoft.com/office/officeart/2005/8/quickstyle/simple1" qsCatId="simple" csTypeId="urn:microsoft.com/office/officeart/2005/8/colors/accent1_5" csCatId="accent1" phldr="1"/>
      <dgm:spPr/>
      <dgm:t>
        <a:bodyPr/>
        <a:lstStyle/>
        <a:p>
          <a:endParaRPr lang="sv-SE"/>
        </a:p>
      </dgm:t>
    </dgm:pt>
    <dgm:pt modelId="{6743F564-C81C-4B48-B453-895C47E49B73}">
      <dgm:prSet phldrT="[Text]" phldr="0" custT="1"/>
      <dgm:spPr>
        <a:gradFill rotWithShape="0">
          <a:gsLst>
            <a:gs pos="0">
              <a:schemeClr val="accent3">
                <a:lumMod val="0"/>
                <a:lumOff val="100000"/>
              </a:schemeClr>
            </a:gs>
            <a:gs pos="45000">
              <a:schemeClr val="accent3">
                <a:lumMod val="0"/>
                <a:lumOff val="100000"/>
              </a:schemeClr>
            </a:gs>
            <a:gs pos="100000">
              <a:schemeClr val="accent3">
                <a:lumMod val="100000"/>
              </a:schemeClr>
            </a:gs>
          </a:gsLst>
          <a:path path="circle">
            <a:fillToRect l="50000" t="-80000" r="50000" b="180000"/>
          </a:path>
        </a:gradFill>
      </dgm:spPr>
      <dgm:t>
        <a:bodyPr/>
        <a:lstStyle/>
        <a:p>
          <a:r>
            <a:rPr lang="sv-SE" sz="1600" b="1" dirty="0">
              <a:solidFill>
                <a:schemeClr val="tx1"/>
              </a:solidFill>
            </a:rPr>
            <a:t>Servicebiträde</a:t>
          </a:r>
        </a:p>
      </dgm:t>
    </dgm:pt>
    <dgm:pt modelId="{15472564-796A-46CB-8205-F00B5F185F44}" type="parTrans" cxnId="{0D142D4D-B513-4769-9B65-DF94EEEF6C38}">
      <dgm:prSet/>
      <dgm:spPr/>
      <dgm:t>
        <a:bodyPr/>
        <a:lstStyle/>
        <a:p>
          <a:endParaRPr lang="sv-SE"/>
        </a:p>
      </dgm:t>
    </dgm:pt>
    <dgm:pt modelId="{E42F4325-A57B-455A-8A83-6165E18CFD7D}" type="sibTrans" cxnId="{0D142D4D-B513-4769-9B65-DF94EEEF6C38}">
      <dgm:prSet/>
      <dgm:spPr/>
      <dgm:t>
        <a:bodyPr/>
        <a:lstStyle/>
        <a:p>
          <a:endParaRPr lang="sv-SE"/>
        </a:p>
      </dgm:t>
    </dgm:pt>
    <dgm:pt modelId="{8121BDFA-29D8-469E-BAC7-633E2BB42B39}">
      <dgm:prSet phldrT="[Text]" phldr="0" custT="1"/>
      <dgm:spPr>
        <a:gradFill flip="none" rotWithShape="1">
          <a:gsLst>
            <a:gs pos="50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sv-SE" sz="1600" b="1" dirty="0">
              <a:solidFill>
                <a:schemeClr val="tx1"/>
              </a:solidFill>
            </a:rPr>
            <a:t>Vårdbiträde outbildad</a:t>
          </a:r>
        </a:p>
      </dgm:t>
    </dgm:pt>
    <dgm:pt modelId="{2C57BC02-6CE8-4941-B277-8BC1AC4C3C64}" type="parTrans" cxnId="{73163836-2460-440F-A005-F8203C5E408B}">
      <dgm:prSet/>
      <dgm:spPr/>
      <dgm:t>
        <a:bodyPr/>
        <a:lstStyle/>
        <a:p>
          <a:endParaRPr lang="sv-SE"/>
        </a:p>
      </dgm:t>
    </dgm:pt>
    <dgm:pt modelId="{49D69AD8-E6B3-462C-AEA6-5AF6412E02E2}" type="sibTrans" cxnId="{73163836-2460-440F-A005-F8203C5E408B}">
      <dgm:prSet/>
      <dgm:spPr/>
      <dgm:t>
        <a:bodyPr/>
        <a:lstStyle/>
        <a:p>
          <a:endParaRPr lang="sv-SE"/>
        </a:p>
      </dgm:t>
    </dgm:pt>
    <dgm:pt modelId="{F6D6570B-976A-4DC6-B27B-8B068EA9626D}">
      <dgm:prSet phldrT="[Text]" phldr="0" custT="1"/>
      <dgm:spPr>
        <a:gradFill rotWithShape="0">
          <a:gsLst>
            <a:gs pos="0">
              <a:schemeClr val="accent1">
                <a:lumMod val="0"/>
                <a:lumOff val="100000"/>
              </a:schemeClr>
            </a:gs>
            <a:gs pos="0">
              <a:schemeClr val="accent1">
                <a:lumMod val="0"/>
                <a:lumOff val="100000"/>
              </a:schemeClr>
            </a:gs>
            <a:gs pos="100000">
              <a:schemeClr val="accent1">
                <a:lumMod val="100000"/>
              </a:schemeClr>
            </a:gs>
          </a:gsLst>
          <a:path path="circle">
            <a:fillToRect l="50000" t="-80000" r="50000" b="180000"/>
          </a:path>
        </a:gradFill>
      </dgm:spPr>
      <dgm:t>
        <a:bodyPr/>
        <a:lstStyle/>
        <a:p>
          <a:r>
            <a:rPr lang="sv-SE" sz="1600" b="1" dirty="0">
              <a:solidFill>
                <a:schemeClr val="tx1"/>
              </a:solidFill>
            </a:rPr>
            <a:t>Undersköterska</a:t>
          </a:r>
        </a:p>
      </dgm:t>
    </dgm:pt>
    <dgm:pt modelId="{F1273DFB-E803-4357-9DB2-89EE5C104CC9}" type="parTrans" cxnId="{9FD3CD24-C981-4FD4-A902-186AF07FF149}">
      <dgm:prSet/>
      <dgm:spPr/>
      <dgm:t>
        <a:bodyPr/>
        <a:lstStyle/>
        <a:p>
          <a:endParaRPr lang="sv-SE"/>
        </a:p>
      </dgm:t>
    </dgm:pt>
    <dgm:pt modelId="{B7025BF8-4E8E-4A93-912F-309AF0FCD464}" type="sibTrans" cxnId="{9FD3CD24-C981-4FD4-A902-186AF07FF149}">
      <dgm:prSet/>
      <dgm:spPr/>
      <dgm:t>
        <a:bodyPr/>
        <a:lstStyle/>
        <a:p>
          <a:endParaRPr lang="sv-SE"/>
        </a:p>
      </dgm:t>
    </dgm:pt>
    <dgm:pt modelId="{3CB82F44-C901-4A9E-ABA6-4495776CC093}">
      <dgm:prSet custT="1"/>
      <dgm:spPr>
        <a:gradFill rotWithShape="0">
          <a:gsLst>
            <a:gs pos="0">
              <a:schemeClr val="accent1">
                <a:lumMod val="0"/>
                <a:lumOff val="100000"/>
              </a:schemeClr>
            </a:gs>
            <a:gs pos="0">
              <a:schemeClr val="accent1">
                <a:lumMod val="0"/>
                <a:lumOff val="100000"/>
              </a:schemeClr>
            </a:gs>
            <a:gs pos="100000">
              <a:schemeClr val="accent1">
                <a:lumMod val="100000"/>
              </a:schemeClr>
            </a:gs>
          </a:gsLst>
          <a:path path="circle">
            <a:fillToRect l="50000" t="-80000" r="50000" b="180000"/>
          </a:path>
        </a:gradFill>
      </dgm:spPr>
      <dgm:t>
        <a:bodyPr/>
        <a:lstStyle/>
        <a:p>
          <a:r>
            <a:rPr lang="sv-SE" sz="1600" b="1" dirty="0">
              <a:solidFill>
                <a:schemeClr val="tx1"/>
              </a:solidFill>
            </a:rPr>
            <a:t>Spec. USK</a:t>
          </a:r>
        </a:p>
      </dgm:t>
    </dgm:pt>
    <dgm:pt modelId="{51E89CBE-CDA9-40F5-97BA-CEF200446EC0}" type="parTrans" cxnId="{D4ACC625-36BC-42D8-A599-1FC6B0E074C5}">
      <dgm:prSet/>
      <dgm:spPr/>
      <dgm:t>
        <a:bodyPr/>
        <a:lstStyle/>
        <a:p>
          <a:endParaRPr lang="sv-SE"/>
        </a:p>
      </dgm:t>
    </dgm:pt>
    <dgm:pt modelId="{D177E615-352C-4992-9DB3-48C6995AAD41}" type="sibTrans" cxnId="{D4ACC625-36BC-42D8-A599-1FC6B0E074C5}">
      <dgm:prSet/>
      <dgm:spPr/>
      <dgm:t>
        <a:bodyPr/>
        <a:lstStyle/>
        <a:p>
          <a:endParaRPr lang="sv-SE"/>
        </a:p>
      </dgm:t>
    </dgm:pt>
    <dgm:pt modelId="{72D19EBA-A105-4381-92D5-D10835CE9AE4}">
      <dgm:prSet custT="1"/>
      <dgm:spPr>
        <a:gradFill flip="none" rotWithShape="1">
          <a:gsLst>
            <a:gs pos="57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sv-SE" sz="1600" b="1" dirty="0">
              <a:solidFill>
                <a:schemeClr val="tx1"/>
              </a:solidFill>
            </a:rPr>
            <a:t>Vårdbiträde utbildad</a:t>
          </a:r>
        </a:p>
      </dgm:t>
    </dgm:pt>
    <dgm:pt modelId="{CA282D4E-6132-44D8-99A1-0E50EFBBC260}" type="parTrans" cxnId="{4F73D31E-B5D6-4439-A4B8-8327E3F98ECA}">
      <dgm:prSet/>
      <dgm:spPr/>
      <dgm:t>
        <a:bodyPr/>
        <a:lstStyle/>
        <a:p>
          <a:endParaRPr lang="sv-SE"/>
        </a:p>
      </dgm:t>
    </dgm:pt>
    <dgm:pt modelId="{DB505249-9AD2-45EF-90F9-14B6321EE544}" type="sibTrans" cxnId="{4F73D31E-B5D6-4439-A4B8-8327E3F98ECA}">
      <dgm:prSet/>
      <dgm:spPr/>
      <dgm:t>
        <a:bodyPr/>
        <a:lstStyle/>
        <a:p>
          <a:endParaRPr lang="sv-SE"/>
        </a:p>
      </dgm:t>
    </dgm:pt>
    <dgm:pt modelId="{E0B7C6B0-4FB7-4DAF-87A4-408270189545}" type="pres">
      <dgm:prSet presAssocID="{475EEE88-237F-4C74-998F-8338E1516889}" presName="Name0" presStyleCnt="0">
        <dgm:presLayoutVars>
          <dgm:dir/>
          <dgm:resizeHandles val="exact"/>
        </dgm:presLayoutVars>
      </dgm:prSet>
      <dgm:spPr/>
    </dgm:pt>
    <dgm:pt modelId="{94322252-5BA7-4D97-B615-CEF7682D8D1C}" type="pres">
      <dgm:prSet presAssocID="{6743F564-C81C-4B48-B453-895C47E49B73}" presName="parTxOnly" presStyleLbl="node1" presStyleIdx="0" presStyleCnt="5" custScaleX="68793" custLinFactNeighborX="-256" custLinFactNeighborY="15763">
        <dgm:presLayoutVars>
          <dgm:bulletEnabled val="1"/>
        </dgm:presLayoutVars>
      </dgm:prSet>
      <dgm:spPr/>
    </dgm:pt>
    <dgm:pt modelId="{EC74E7DB-589F-4A6F-98A0-1A040C0B4AFD}" type="pres">
      <dgm:prSet presAssocID="{E42F4325-A57B-455A-8A83-6165E18CFD7D}" presName="parSpace" presStyleCnt="0"/>
      <dgm:spPr/>
    </dgm:pt>
    <dgm:pt modelId="{A1FB0BA1-3CEC-4B69-BCD4-ADB27F20C272}" type="pres">
      <dgm:prSet presAssocID="{8121BDFA-29D8-469E-BAC7-633E2BB42B39}" presName="parTxOnly" presStyleLbl="node1" presStyleIdx="1" presStyleCnt="5" custScaleX="97113">
        <dgm:presLayoutVars>
          <dgm:bulletEnabled val="1"/>
        </dgm:presLayoutVars>
      </dgm:prSet>
      <dgm:spPr/>
    </dgm:pt>
    <dgm:pt modelId="{E9040CAF-0428-4AA4-8F1B-D1E13698DA44}" type="pres">
      <dgm:prSet presAssocID="{49D69AD8-E6B3-462C-AEA6-5AF6412E02E2}" presName="parSpace" presStyleCnt="0"/>
      <dgm:spPr/>
    </dgm:pt>
    <dgm:pt modelId="{3D018257-C69D-4307-B94E-81DFF75468B8}" type="pres">
      <dgm:prSet presAssocID="{72D19EBA-A105-4381-92D5-D10835CE9AE4}" presName="parTxOnly" presStyleLbl="node1" presStyleIdx="2" presStyleCnt="5" custScaleX="92480">
        <dgm:presLayoutVars>
          <dgm:bulletEnabled val="1"/>
        </dgm:presLayoutVars>
      </dgm:prSet>
      <dgm:spPr/>
    </dgm:pt>
    <dgm:pt modelId="{1F201B0E-9476-4C5B-8533-3D516DDD96C0}" type="pres">
      <dgm:prSet presAssocID="{DB505249-9AD2-45EF-90F9-14B6321EE544}" presName="parSpace" presStyleCnt="0"/>
      <dgm:spPr/>
    </dgm:pt>
    <dgm:pt modelId="{16495821-14A9-4D98-A40F-33BDB5A3BD71}" type="pres">
      <dgm:prSet presAssocID="{F6D6570B-976A-4DC6-B27B-8B068EA9626D}" presName="parTxOnly" presStyleLbl="node1" presStyleIdx="3" presStyleCnt="5">
        <dgm:presLayoutVars>
          <dgm:bulletEnabled val="1"/>
        </dgm:presLayoutVars>
      </dgm:prSet>
      <dgm:spPr/>
    </dgm:pt>
    <dgm:pt modelId="{45979024-FC41-4509-B78F-5086361E6FC1}" type="pres">
      <dgm:prSet presAssocID="{B7025BF8-4E8E-4A93-912F-309AF0FCD464}" presName="parSpace" presStyleCnt="0"/>
      <dgm:spPr/>
    </dgm:pt>
    <dgm:pt modelId="{C23A1401-09FB-43B4-BD27-DBA9BB6451B6}" type="pres">
      <dgm:prSet presAssocID="{3CB82F44-C901-4A9E-ABA6-4495776CC093}" presName="parTxOnly" presStyleLbl="node1" presStyleIdx="4" presStyleCnt="5" custScaleX="74322" custLinFactNeighborX="71405" custLinFactNeighborY="3404">
        <dgm:presLayoutVars>
          <dgm:bulletEnabled val="1"/>
        </dgm:presLayoutVars>
      </dgm:prSet>
      <dgm:spPr/>
    </dgm:pt>
  </dgm:ptLst>
  <dgm:cxnLst>
    <dgm:cxn modelId="{DB2C591A-CCEA-40D0-9BA1-CA51CF9D27DB}" type="presOf" srcId="{8121BDFA-29D8-469E-BAC7-633E2BB42B39}" destId="{A1FB0BA1-3CEC-4B69-BCD4-ADB27F20C272}" srcOrd="0" destOrd="0" presId="urn:microsoft.com/office/officeart/2005/8/layout/hChevron3"/>
    <dgm:cxn modelId="{4F73D31E-B5D6-4439-A4B8-8327E3F98ECA}" srcId="{475EEE88-237F-4C74-998F-8338E1516889}" destId="{72D19EBA-A105-4381-92D5-D10835CE9AE4}" srcOrd="2" destOrd="0" parTransId="{CA282D4E-6132-44D8-99A1-0E50EFBBC260}" sibTransId="{DB505249-9AD2-45EF-90F9-14B6321EE544}"/>
    <dgm:cxn modelId="{9FD3CD24-C981-4FD4-A902-186AF07FF149}" srcId="{475EEE88-237F-4C74-998F-8338E1516889}" destId="{F6D6570B-976A-4DC6-B27B-8B068EA9626D}" srcOrd="3" destOrd="0" parTransId="{F1273DFB-E803-4357-9DB2-89EE5C104CC9}" sibTransId="{B7025BF8-4E8E-4A93-912F-309AF0FCD464}"/>
    <dgm:cxn modelId="{D4ACC625-36BC-42D8-A599-1FC6B0E074C5}" srcId="{475EEE88-237F-4C74-998F-8338E1516889}" destId="{3CB82F44-C901-4A9E-ABA6-4495776CC093}" srcOrd="4" destOrd="0" parTransId="{51E89CBE-CDA9-40F5-97BA-CEF200446EC0}" sibTransId="{D177E615-352C-4992-9DB3-48C6995AAD41}"/>
    <dgm:cxn modelId="{73163836-2460-440F-A005-F8203C5E408B}" srcId="{475EEE88-237F-4C74-998F-8338E1516889}" destId="{8121BDFA-29D8-469E-BAC7-633E2BB42B39}" srcOrd="1" destOrd="0" parTransId="{2C57BC02-6CE8-4941-B277-8BC1AC4C3C64}" sibTransId="{49D69AD8-E6B3-462C-AEA6-5AF6412E02E2}"/>
    <dgm:cxn modelId="{0D142D4D-B513-4769-9B65-DF94EEEF6C38}" srcId="{475EEE88-237F-4C74-998F-8338E1516889}" destId="{6743F564-C81C-4B48-B453-895C47E49B73}" srcOrd="0" destOrd="0" parTransId="{15472564-796A-46CB-8205-F00B5F185F44}" sibTransId="{E42F4325-A57B-455A-8A83-6165E18CFD7D}"/>
    <dgm:cxn modelId="{BF3ADD8A-227A-4699-AEFD-B7E98A3AEDF5}" type="presOf" srcId="{6743F564-C81C-4B48-B453-895C47E49B73}" destId="{94322252-5BA7-4D97-B615-CEF7682D8D1C}" srcOrd="0" destOrd="0" presId="urn:microsoft.com/office/officeart/2005/8/layout/hChevron3"/>
    <dgm:cxn modelId="{C4E2B5C3-0E3E-42F5-A1D2-16ED6408F4DC}" type="presOf" srcId="{72D19EBA-A105-4381-92D5-D10835CE9AE4}" destId="{3D018257-C69D-4307-B94E-81DFF75468B8}" srcOrd="0" destOrd="0" presId="urn:microsoft.com/office/officeart/2005/8/layout/hChevron3"/>
    <dgm:cxn modelId="{A5544CE7-EFCD-427D-93D6-F7D6F8EA083F}" type="presOf" srcId="{3CB82F44-C901-4A9E-ABA6-4495776CC093}" destId="{C23A1401-09FB-43B4-BD27-DBA9BB6451B6}" srcOrd="0" destOrd="0" presId="urn:microsoft.com/office/officeart/2005/8/layout/hChevron3"/>
    <dgm:cxn modelId="{A3B7D1FD-1744-4C5A-8515-4B2A266BB1CE}" type="presOf" srcId="{F6D6570B-976A-4DC6-B27B-8B068EA9626D}" destId="{16495821-14A9-4D98-A40F-33BDB5A3BD71}" srcOrd="0" destOrd="0" presId="urn:microsoft.com/office/officeart/2005/8/layout/hChevron3"/>
    <dgm:cxn modelId="{4B7E73FE-8645-414A-A679-E9A3F14C31D0}" type="presOf" srcId="{475EEE88-237F-4C74-998F-8338E1516889}" destId="{E0B7C6B0-4FB7-4DAF-87A4-408270189545}" srcOrd="0" destOrd="0" presId="urn:microsoft.com/office/officeart/2005/8/layout/hChevron3"/>
    <dgm:cxn modelId="{4AA4C90E-6074-4269-9C70-919270FB8D4B}" type="presParOf" srcId="{E0B7C6B0-4FB7-4DAF-87A4-408270189545}" destId="{94322252-5BA7-4D97-B615-CEF7682D8D1C}" srcOrd="0" destOrd="0" presId="urn:microsoft.com/office/officeart/2005/8/layout/hChevron3"/>
    <dgm:cxn modelId="{BD8DFFFD-9F0D-48B0-82E1-2CA92A217D13}" type="presParOf" srcId="{E0B7C6B0-4FB7-4DAF-87A4-408270189545}" destId="{EC74E7DB-589F-4A6F-98A0-1A040C0B4AFD}" srcOrd="1" destOrd="0" presId="urn:microsoft.com/office/officeart/2005/8/layout/hChevron3"/>
    <dgm:cxn modelId="{BE58F43E-16DE-43A2-B9CD-B2AD6271C3C0}" type="presParOf" srcId="{E0B7C6B0-4FB7-4DAF-87A4-408270189545}" destId="{A1FB0BA1-3CEC-4B69-BCD4-ADB27F20C272}" srcOrd="2" destOrd="0" presId="urn:microsoft.com/office/officeart/2005/8/layout/hChevron3"/>
    <dgm:cxn modelId="{98C82522-B3C2-48F0-9305-52B797A9D518}" type="presParOf" srcId="{E0B7C6B0-4FB7-4DAF-87A4-408270189545}" destId="{E9040CAF-0428-4AA4-8F1B-D1E13698DA44}" srcOrd="3" destOrd="0" presId="urn:microsoft.com/office/officeart/2005/8/layout/hChevron3"/>
    <dgm:cxn modelId="{C6576DFF-ED58-47F2-AEB9-FBA0374EDC21}" type="presParOf" srcId="{E0B7C6B0-4FB7-4DAF-87A4-408270189545}" destId="{3D018257-C69D-4307-B94E-81DFF75468B8}" srcOrd="4" destOrd="0" presId="urn:microsoft.com/office/officeart/2005/8/layout/hChevron3"/>
    <dgm:cxn modelId="{9B9E8B61-3762-4AE0-9A1A-FE826BFDE836}" type="presParOf" srcId="{E0B7C6B0-4FB7-4DAF-87A4-408270189545}" destId="{1F201B0E-9476-4C5B-8533-3D516DDD96C0}" srcOrd="5" destOrd="0" presId="urn:microsoft.com/office/officeart/2005/8/layout/hChevron3"/>
    <dgm:cxn modelId="{9AD0EFEB-9EBC-4E8B-ACD1-7882B7E503B4}" type="presParOf" srcId="{E0B7C6B0-4FB7-4DAF-87A4-408270189545}" destId="{16495821-14A9-4D98-A40F-33BDB5A3BD71}" srcOrd="6" destOrd="0" presId="urn:microsoft.com/office/officeart/2005/8/layout/hChevron3"/>
    <dgm:cxn modelId="{71650A09-EBA1-4C56-8546-B0909CCF6200}" type="presParOf" srcId="{E0B7C6B0-4FB7-4DAF-87A4-408270189545}" destId="{45979024-FC41-4509-B78F-5086361E6FC1}" srcOrd="7" destOrd="0" presId="urn:microsoft.com/office/officeart/2005/8/layout/hChevron3"/>
    <dgm:cxn modelId="{88FAFE04-268B-40E1-AD51-62C90D6A4C97}" type="presParOf" srcId="{E0B7C6B0-4FB7-4DAF-87A4-408270189545}" destId="{C23A1401-09FB-43B4-BD27-DBA9BB6451B6}"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5C8DA4-3604-4C48-B165-92D298526B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v-SE"/>
        </a:p>
      </dgm:t>
    </dgm:pt>
    <dgm:pt modelId="{B4965E31-9985-470E-A9AA-A2A500FF5A22}">
      <dgm:prSet phldrT="[Text]" phldr="0"/>
      <dgm:spPr>
        <a:ln>
          <a:solidFill>
            <a:schemeClr val="tx1"/>
          </a:solidFill>
        </a:ln>
      </dgm:spPr>
      <dgm:t>
        <a:bodyPr/>
        <a:lstStyle/>
        <a:p>
          <a:r>
            <a:rPr lang="sv-SE" dirty="0"/>
            <a:t>Nytt sen sist</a:t>
          </a:r>
        </a:p>
      </dgm:t>
    </dgm:pt>
    <dgm:pt modelId="{1FF81BF3-C8CB-40E7-96A8-E97B91719805}" type="parTrans" cxnId="{18BF7EA7-75A5-4269-9F15-D7D9F83031A0}">
      <dgm:prSet/>
      <dgm:spPr/>
      <dgm:t>
        <a:bodyPr/>
        <a:lstStyle/>
        <a:p>
          <a:endParaRPr lang="sv-SE"/>
        </a:p>
      </dgm:t>
    </dgm:pt>
    <dgm:pt modelId="{4A117560-BD97-45E9-8CBE-3CAAFC732AE7}" type="sibTrans" cxnId="{18BF7EA7-75A5-4269-9F15-D7D9F83031A0}">
      <dgm:prSet/>
      <dgm:spPr/>
      <dgm:t>
        <a:bodyPr/>
        <a:lstStyle/>
        <a:p>
          <a:endParaRPr lang="sv-SE"/>
        </a:p>
      </dgm:t>
    </dgm:pt>
    <dgm:pt modelId="{765DDDA5-CD85-493F-B01D-E789C33B0202}">
      <dgm:prSet phldrT="[Text]" phldr="0"/>
      <dgm:spPr>
        <a:ln w="19050">
          <a:solidFill>
            <a:schemeClr val="tx1">
              <a:alpha val="90000"/>
            </a:schemeClr>
          </a:solidFill>
        </a:ln>
      </dgm:spPr>
      <dgm:t>
        <a:bodyPr/>
        <a:lstStyle/>
        <a:p>
          <a:r>
            <a:rPr lang="sv-SE" dirty="0"/>
            <a:t>Nya Sol</a:t>
          </a:r>
        </a:p>
      </dgm:t>
    </dgm:pt>
    <dgm:pt modelId="{54EC0E69-8719-4A30-946C-D5B2F74D5CA8}" type="parTrans" cxnId="{A613D5EA-FFD4-4E35-8AA9-65A027F02B4E}">
      <dgm:prSet/>
      <dgm:spPr/>
      <dgm:t>
        <a:bodyPr/>
        <a:lstStyle/>
        <a:p>
          <a:endParaRPr lang="sv-SE"/>
        </a:p>
      </dgm:t>
    </dgm:pt>
    <dgm:pt modelId="{C77F0A92-3C30-43A5-8A5E-4F1F474DEA2C}" type="sibTrans" cxnId="{A613D5EA-FFD4-4E35-8AA9-65A027F02B4E}">
      <dgm:prSet/>
      <dgm:spPr/>
      <dgm:t>
        <a:bodyPr/>
        <a:lstStyle/>
        <a:p>
          <a:endParaRPr lang="sv-SE"/>
        </a:p>
      </dgm:t>
    </dgm:pt>
    <dgm:pt modelId="{A2223AE1-6332-44C5-8D9E-AA231444DCE5}">
      <dgm:prSet phldrT="[Text]" phldr="0"/>
      <dgm:spPr>
        <a:ln w="19050">
          <a:solidFill>
            <a:schemeClr val="tx1">
              <a:alpha val="90000"/>
            </a:schemeClr>
          </a:solidFill>
        </a:ln>
      </dgm:spPr>
      <dgm:t>
        <a:bodyPr/>
        <a:lstStyle/>
        <a:p>
          <a:r>
            <a:rPr lang="sv-SE" dirty="0"/>
            <a:t>ISU</a:t>
          </a:r>
        </a:p>
      </dgm:t>
    </dgm:pt>
    <dgm:pt modelId="{C93600D0-18BC-4669-A0B6-9C73D90605BF}" type="parTrans" cxnId="{04D246C1-9A8F-43F2-A1A3-AF78DCF412A9}">
      <dgm:prSet/>
      <dgm:spPr/>
      <dgm:t>
        <a:bodyPr/>
        <a:lstStyle/>
        <a:p>
          <a:endParaRPr lang="sv-SE"/>
        </a:p>
      </dgm:t>
    </dgm:pt>
    <dgm:pt modelId="{10E1BF50-6659-47F3-ADD4-64A95CDE6511}" type="sibTrans" cxnId="{04D246C1-9A8F-43F2-A1A3-AF78DCF412A9}">
      <dgm:prSet/>
      <dgm:spPr/>
      <dgm:t>
        <a:bodyPr/>
        <a:lstStyle/>
        <a:p>
          <a:endParaRPr lang="sv-SE"/>
        </a:p>
      </dgm:t>
    </dgm:pt>
    <dgm:pt modelId="{22D82994-6047-4120-98D4-D7A9ADE8D705}">
      <dgm:prSet phldrT="[Text]" phldr="0"/>
      <dgm:spPr>
        <a:ln w="19050">
          <a:solidFill>
            <a:schemeClr val="tx1">
              <a:alpha val="90000"/>
            </a:schemeClr>
          </a:solidFill>
        </a:ln>
      </dgm:spPr>
      <dgm:t>
        <a:bodyPr/>
        <a:lstStyle/>
        <a:p>
          <a:r>
            <a:rPr lang="sv-SE" dirty="0"/>
            <a:t>Skyddad yrkestitel</a:t>
          </a:r>
        </a:p>
      </dgm:t>
    </dgm:pt>
    <dgm:pt modelId="{D3A5B0E9-90DA-4B2B-AF16-1572D3110839}" type="parTrans" cxnId="{08687EE6-3907-457B-9241-562BE9174EEB}">
      <dgm:prSet/>
      <dgm:spPr/>
      <dgm:t>
        <a:bodyPr/>
        <a:lstStyle/>
        <a:p>
          <a:endParaRPr lang="sv-SE"/>
        </a:p>
      </dgm:t>
    </dgm:pt>
    <dgm:pt modelId="{A78E7B83-F1D9-47A9-A2FE-15B4415E11FA}" type="sibTrans" cxnId="{08687EE6-3907-457B-9241-562BE9174EEB}">
      <dgm:prSet/>
      <dgm:spPr/>
      <dgm:t>
        <a:bodyPr/>
        <a:lstStyle/>
        <a:p>
          <a:endParaRPr lang="sv-SE"/>
        </a:p>
      </dgm:t>
    </dgm:pt>
    <dgm:pt modelId="{D485ACBD-D181-45BA-B09A-C26CD7B0C7E8}">
      <dgm:prSet phldrT="[Text]" phldr="0"/>
      <dgm:spPr>
        <a:ln w="19050">
          <a:solidFill>
            <a:schemeClr val="tx1">
              <a:alpha val="90000"/>
            </a:schemeClr>
          </a:solidFill>
        </a:ln>
      </dgm:spPr>
      <dgm:t>
        <a:bodyPr/>
        <a:lstStyle/>
        <a:p>
          <a:r>
            <a:rPr lang="sv-SE" dirty="0"/>
            <a:t>Samverkan schema PÅ GÅNG:</a:t>
          </a:r>
        </a:p>
      </dgm:t>
    </dgm:pt>
    <dgm:pt modelId="{205C89BE-F725-4D8E-BCFD-350A091290B5}" type="parTrans" cxnId="{BA92774B-F74B-44C3-B0D3-A31F64B51BBA}">
      <dgm:prSet/>
      <dgm:spPr/>
      <dgm:t>
        <a:bodyPr/>
        <a:lstStyle/>
        <a:p>
          <a:endParaRPr lang="sv-SE"/>
        </a:p>
      </dgm:t>
    </dgm:pt>
    <dgm:pt modelId="{7286317B-98F4-4420-8866-814814C88493}" type="sibTrans" cxnId="{BA92774B-F74B-44C3-B0D3-A31F64B51BBA}">
      <dgm:prSet/>
      <dgm:spPr/>
      <dgm:t>
        <a:bodyPr/>
        <a:lstStyle/>
        <a:p>
          <a:endParaRPr lang="sv-SE"/>
        </a:p>
      </dgm:t>
    </dgm:pt>
    <dgm:pt modelId="{86352EE3-861F-4A5C-A339-CEC18B11EEAD}">
      <dgm:prSet phldrT="[Text]" phldr="0"/>
      <dgm:spPr>
        <a:ln w="19050">
          <a:solidFill>
            <a:schemeClr val="tx1">
              <a:alpha val="90000"/>
            </a:schemeClr>
          </a:solidFill>
        </a:ln>
      </dgm:spPr>
      <dgm:t>
        <a:bodyPr/>
        <a:lstStyle/>
        <a:p>
          <a:r>
            <a:rPr lang="sv-SE" dirty="0"/>
            <a:t>Fast omsorgskontakt</a:t>
          </a:r>
        </a:p>
      </dgm:t>
    </dgm:pt>
    <dgm:pt modelId="{AB990D83-C3C4-412E-907E-98EF8015FA63}" type="parTrans" cxnId="{D47F5BE3-94A0-4114-B86C-CA236B03C507}">
      <dgm:prSet/>
      <dgm:spPr/>
      <dgm:t>
        <a:bodyPr/>
        <a:lstStyle/>
        <a:p>
          <a:endParaRPr lang="sv-SE"/>
        </a:p>
      </dgm:t>
    </dgm:pt>
    <dgm:pt modelId="{59D754AD-AE5D-4418-BD90-D9ACB417AAFE}" type="sibTrans" cxnId="{D47F5BE3-94A0-4114-B86C-CA236B03C507}">
      <dgm:prSet/>
      <dgm:spPr/>
      <dgm:t>
        <a:bodyPr/>
        <a:lstStyle/>
        <a:p>
          <a:endParaRPr lang="sv-SE"/>
        </a:p>
      </dgm:t>
    </dgm:pt>
    <dgm:pt modelId="{D1D71F20-3DAA-4B1D-8181-AA730B19988E}">
      <dgm:prSet phldrT="[Text]" phldr="0"/>
      <dgm:spPr>
        <a:ln w="19050">
          <a:solidFill>
            <a:schemeClr val="tx1">
              <a:alpha val="90000"/>
            </a:schemeClr>
          </a:solidFill>
        </a:ln>
      </dgm:spPr>
      <dgm:t>
        <a:bodyPr/>
        <a:lstStyle/>
        <a:p>
          <a:r>
            <a:rPr lang="sv-SE" dirty="0"/>
            <a:t>Språkkrav</a:t>
          </a:r>
        </a:p>
      </dgm:t>
    </dgm:pt>
    <dgm:pt modelId="{383AF464-5728-40C6-B881-8BCC79566AB4}" type="parTrans" cxnId="{33180442-0901-4EA4-BC83-7768EF5357ED}">
      <dgm:prSet/>
      <dgm:spPr/>
      <dgm:t>
        <a:bodyPr/>
        <a:lstStyle/>
        <a:p>
          <a:endParaRPr lang="sv-SE"/>
        </a:p>
      </dgm:t>
    </dgm:pt>
    <dgm:pt modelId="{C54B66E7-ECC7-44C6-9567-75AE9B213F20}" type="sibTrans" cxnId="{33180442-0901-4EA4-BC83-7768EF5357ED}">
      <dgm:prSet/>
      <dgm:spPr/>
      <dgm:t>
        <a:bodyPr/>
        <a:lstStyle/>
        <a:p>
          <a:endParaRPr lang="sv-SE"/>
        </a:p>
      </dgm:t>
    </dgm:pt>
    <dgm:pt modelId="{4D3D7E8F-ACE3-4A97-B933-E159ECB11413}">
      <dgm:prSet phldrT="[Text]" phldr="0"/>
      <dgm:spPr>
        <a:ln w="19050">
          <a:solidFill>
            <a:schemeClr val="tx1">
              <a:alpha val="90000"/>
            </a:schemeClr>
          </a:solidFill>
        </a:ln>
      </dgm:spPr>
      <dgm:t>
        <a:bodyPr/>
        <a:lstStyle/>
        <a:p>
          <a:r>
            <a:rPr lang="sv-SE" dirty="0"/>
            <a:t>Yrkesresan</a:t>
          </a:r>
        </a:p>
      </dgm:t>
    </dgm:pt>
    <dgm:pt modelId="{697A7C64-4A7B-4AC3-8023-463BF940888E}" type="parTrans" cxnId="{2ED82864-85AF-490D-82CA-093A8BB8C823}">
      <dgm:prSet/>
      <dgm:spPr/>
      <dgm:t>
        <a:bodyPr/>
        <a:lstStyle/>
        <a:p>
          <a:endParaRPr lang="sv-SE"/>
        </a:p>
      </dgm:t>
    </dgm:pt>
    <dgm:pt modelId="{8C65F795-D687-44BE-BF78-609CA21C8415}" type="sibTrans" cxnId="{2ED82864-85AF-490D-82CA-093A8BB8C823}">
      <dgm:prSet/>
      <dgm:spPr/>
      <dgm:t>
        <a:bodyPr/>
        <a:lstStyle/>
        <a:p>
          <a:endParaRPr lang="sv-SE"/>
        </a:p>
      </dgm:t>
    </dgm:pt>
    <dgm:pt modelId="{5308728C-9905-49C8-9A03-4BB02D8CA997}" type="pres">
      <dgm:prSet presAssocID="{4F5C8DA4-3604-4C48-B165-92D298526BE0}" presName="Name0" presStyleCnt="0">
        <dgm:presLayoutVars>
          <dgm:dir/>
          <dgm:animLvl val="lvl"/>
          <dgm:resizeHandles val="exact"/>
        </dgm:presLayoutVars>
      </dgm:prSet>
      <dgm:spPr/>
    </dgm:pt>
    <dgm:pt modelId="{BDBBFAE7-C2AE-48CB-A43F-FF57AA99FDD0}" type="pres">
      <dgm:prSet presAssocID="{B4965E31-9985-470E-A9AA-A2A500FF5A22}" presName="composite" presStyleCnt="0"/>
      <dgm:spPr/>
    </dgm:pt>
    <dgm:pt modelId="{E5BD3F6E-AA1F-4A43-91A1-743154653088}" type="pres">
      <dgm:prSet presAssocID="{B4965E31-9985-470E-A9AA-A2A500FF5A22}" presName="parTx" presStyleLbl="alignNode1" presStyleIdx="0" presStyleCnt="1" custLinFactX="5835" custLinFactNeighborX="100000" custLinFactNeighborY="11527">
        <dgm:presLayoutVars>
          <dgm:chMax val="0"/>
          <dgm:chPref val="0"/>
          <dgm:bulletEnabled val="1"/>
        </dgm:presLayoutVars>
      </dgm:prSet>
      <dgm:spPr/>
    </dgm:pt>
    <dgm:pt modelId="{220744F6-1CDF-48B3-ADD3-E01436CD5B73}" type="pres">
      <dgm:prSet presAssocID="{B4965E31-9985-470E-A9AA-A2A500FF5A22}" presName="desTx" presStyleLbl="alignAccFollowNode1" presStyleIdx="0" presStyleCnt="1" custLinFactNeighborX="-93911" custLinFactNeighborY="2190">
        <dgm:presLayoutVars>
          <dgm:bulletEnabled val="1"/>
        </dgm:presLayoutVars>
      </dgm:prSet>
      <dgm:spPr/>
    </dgm:pt>
  </dgm:ptLst>
  <dgm:cxnLst>
    <dgm:cxn modelId="{88512214-11FF-4E86-8F75-977E1408978C}" type="presOf" srcId="{765DDDA5-CD85-493F-B01D-E789C33B0202}" destId="{220744F6-1CDF-48B3-ADD3-E01436CD5B73}" srcOrd="0" destOrd="0" presId="urn:microsoft.com/office/officeart/2005/8/layout/hList1"/>
    <dgm:cxn modelId="{DCCC4026-3850-40D0-BD50-230A70122DEB}" type="presOf" srcId="{D485ACBD-D181-45BA-B09A-C26CD7B0C7E8}" destId="{220744F6-1CDF-48B3-ADD3-E01436CD5B73}" srcOrd="0" destOrd="3" presId="urn:microsoft.com/office/officeart/2005/8/layout/hList1"/>
    <dgm:cxn modelId="{301E8D5C-EB46-4BEF-8B60-C902A23667AF}" type="presOf" srcId="{4D3D7E8F-ACE3-4A97-B933-E159ECB11413}" destId="{220744F6-1CDF-48B3-ADD3-E01436CD5B73}" srcOrd="0" destOrd="6" presId="urn:microsoft.com/office/officeart/2005/8/layout/hList1"/>
    <dgm:cxn modelId="{0AA7335D-4A75-4105-80F2-97C2230E4C87}" type="presOf" srcId="{A2223AE1-6332-44C5-8D9E-AA231444DCE5}" destId="{220744F6-1CDF-48B3-ADD3-E01436CD5B73}" srcOrd="0" destOrd="1" presId="urn:microsoft.com/office/officeart/2005/8/layout/hList1"/>
    <dgm:cxn modelId="{33180442-0901-4EA4-BC83-7768EF5357ED}" srcId="{B4965E31-9985-470E-A9AA-A2A500FF5A22}" destId="{D1D71F20-3DAA-4B1D-8181-AA730B19988E}" srcOrd="5" destOrd="0" parTransId="{383AF464-5728-40C6-B881-8BCC79566AB4}" sibTransId="{C54B66E7-ECC7-44C6-9567-75AE9B213F20}"/>
    <dgm:cxn modelId="{2ED82864-85AF-490D-82CA-093A8BB8C823}" srcId="{B4965E31-9985-470E-A9AA-A2A500FF5A22}" destId="{4D3D7E8F-ACE3-4A97-B933-E159ECB11413}" srcOrd="6" destOrd="0" parTransId="{697A7C64-4A7B-4AC3-8023-463BF940888E}" sibTransId="{8C65F795-D687-44BE-BF78-609CA21C8415}"/>
    <dgm:cxn modelId="{BA92774B-F74B-44C3-B0D3-A31F64B51BBA}" srcId="{B4965E31-9985-470E-A9AA-A2A500FF5A22}" destId="{D485ACBD-D181-45BA-B09A-C26CD7B0C7E8}" srcOrd="3" destOrd="0" parTransId="{205C89BE-F725-4D8E-BCFD-350A091290B5}" sibTransId="{7286317B-98F4-4420-8866-814814C88493}"/>
    <dgm:cxn modelId="{18BF7EA7-75A5-4269-9F15-D7D9F83031A0}" srcId="{4F5C8DA4-3604-4C48-B165-92D298526BE0}" destId="{B4965E31-9985-470E-A9AA-A2A500FF5A22}" srcOrd="0" destOrd="0" parTransId="{1FF81BF3-C8CB-40E7-96A8-E97B91719805}" sibTransId="{4A117560-BD97-45E9-8CBE-3CAAFC732AE7}"/>
    <dgm:cxn modelId="{31C6ECAC-622E-425C-B429-0DF24910F394}" type="presOf" srcId="{22D82994-6047-4120-98D4-D7A9ADE8D705}" destId="{220744F6-1CDF-48B3-ADD3-E01436CD5B73}" srcOrd="0" destOrd="2" presId="urn:microsoft.com/office/officeart/2005/8/layout/hList1"/>
    <dgm:cxn modelId="{E3820FB3-20AB-42EA-869E-9BADA175C7E2}" type="presOf" srcId="{D1D71F20-3DAA-4B1D-8181-AA730B19988E}" destId="{220744F6-1CDF-48B3-ADD3-E01436CD5B73}" srcOrd="0" destOrd="5" presId="urn:microsoft.com/office/officeart/2005/8/layout/hList1"/>
    <dgm:cxn modelId="{04D246C1-9A8F-43F2-A1A3-AF78DCF412A9}" srcId="{B4965E31-9985-470E-A9AA-A2A500FF5A22}" destId="{A2223AE1-6332-44C5-8D9E-AA231444DCE5}" srcOrd="1" destOrd="0" parTransId="{C93600D0-18BC-4669-A0B6-9C73D90605BF}" sibTransId="{10E1BF50-6659-47F3-ADD4-64A95CDE6511}"/>
    <dgm:cxn modelId="{A90973DC-5B07-4FC0-B871-27707CCB7FD6}" type="presOf" srcId="{4F5C8DA4-3604-4C48-B165-92D298526BE0}" destId="{5308728C-9905-49C8-9A03-4BB02D8CA997}" srcOrd="0" destOrd="0" presId="urn:microsoft.com/office/officeart/2005/8/layout/hList1"/>
    <dgm:cxn modelId="{1CB7DDDD-DC34-40F4-9873-7DD7AA497058}" type="presOf" srcId="{86352EE3-861F-4A5C-A339-CEC18B11EEAD}" destId="{220744F6-1CDF-48B3-ADD3-E01436CD5B73}" srcOrd="0" destOrd="4" presId="urn:microsoft.com/office/officeart/2005/8/layout/hList1"/>
    <dgm:cxn modelId="{D47F5BE3-94A0-4114-B86C-CA236B03C507}" srcId="{B4965E31-9985-470E-A9AA-A2A500FF5A22}" destId="{86352EE3-861F-4A5C-A339-CEC18B11EEAD}" srcOrd="4" destOrd="0" parTransId="{AB990D83-C3C4-412E-907E-98EF8015FA63}" sibTransId="{59D754AD-AE5D-4418-BD90-D9ACB417AAFE}"/>
    <dgm:cxn modelId="{08687EE6-3907-457B-9241-562BE9174EEB}" srcId="{B4965E31-9985-470E-A9AA-A2A500FF5A22}" destId="{22D82994-6047-4120-98D4-D7A9ADE8D705}" srcOrd="2" destOrd="0" parTransId="{D3A5B0E9-90DA-4B2B-AF16-1572D3110839}" sibTransId="{A78E7B83-F1D9-47A9-A2FE-15B4415E11FA}"/>
    <dgm:cxn modelId="{A613D5EA-FFD4-4E35-8AA9-65A027F02B4E}" srcId="{B4965E31-9985-470E-A9AA-A2A500FF5A22}" destId="{765DDDA5-CD85-493F-B01D-E789C33B0202}" srcOrd="0" destOrd="0" parTransId="{54EC0E69-8719-4A30-946C-D5B2F74D5CA8}" sibTransId="{C77F0A92-3C30-43A5-8A5E-4F1F474DEA2C}"/>
    <dgm:cxn modelId="{B39B45F3-924E-43EE-B71D-B02FAFFD1802}" type="presOf" srcId="{B4965E31-9985-470E-A9AA-A2A500FF5A22}" destId="{E5BD3F6E-AA1F-4A43-91A1-743154653088}" srcOrd="0" destOrd="0" presId="urn:microsoft.com/office/officeart/2005/8/layout/hList1"/>
    <dgm:cxn modelId="{86E6DECC-CFC8-44A1-817D-AEF916D5C580}" type="presParOf" srcId="{5308728C-9905-49C8-9A03-4BB02D8CA997}" destId="{BDBBFAE7-C2AE-48CB-A43F-FF57AA99FDD0}" srcOrd="0" destOrd="0" presId="urn:microsoft.com/office/officeart/2005/8/layout/hList1"/>
    <dgm:cxn modelId="{CF0C1BE0-4383-4399-B3ED-E1E6DF365194}" type="presParOf" srcId="{BDBBFAE7-C2AE-48CB-A43F-FF57AA99FDD0}" destId="{E5BD3F6E-AA1F-4A43-91A1-743154653088}" srcOrd="0" destOrd="0" presId="urn:microsoft.com/office/officeart/2005/8/layout/hList1"/>
    <dgm:cxn modelId="{8E61B86C-DDAC-4C48-993E-619064B40A37}" type="presParOf" srcId="{BDBBFAE7-C2AE-48CB-A43F-FF57AA99FDD0}" destId="{220744F6-1CDF-48B3-ADD3-E01436CD5B73}" srcOrd="1" destOrd="0" presId="urn:microsoft.com/office/officeart/2005/8/layout/h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64B97-A63D-46EE-A01D-5009810D715B}">
      <dsp:nvSpPr>
        <dsp:cNvPr id="0" name=""/>
        <dsp:cNvSpPr/>
      </dsp:nvSpPr>
      <dsp:spPr>
        <a:xfrm>
          <a:off x="1752" y="760396"/>
          <a:ext cx="1559603" cy="6238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sv-SE" sz="2700" kern="1200" dirty="0"/>
            <a:t>-6,1%</a:t>
          </a:r>
        </a:p>
      </dsp:txBody>
      <dsp:txXfrm>
        <a:off x="313673" y="760396"/>
        <a:ext cx="935762" cy="623841"/>
      </dsp:txXfrm>
    </dsp:sp>
    <dsp:sp modelId="{B763533A-4D98-46FF-91B5-7F1EDC792D4C}">
      <dsp:nvSpPr>
        <dsp:cNvPr id="0" name=""/>
        <dsp:cNvSpPr/>
      </dsp:nvSpPr>
      <dsp:spPr>
        <a:xfrm>
          <a:off x="1405395" y="760396"/>
          <a:ext cx="1559603" cy="6238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sv-SE" sz="2700" kern="1200" dirty="0"/>
            <a:t>-2,6%</a:t>
          </a:r>
        </a:p>
      </dsp:txBody>
      <dsp:txXfrm>
        <a:off x="1717316" y="760396"/>
        <a:ext cx="935762" cy="623841"/>
      </dsp:txXfrm>
    </dsp:sp>
    <dsp:sp modelId="{4F50DBAF-44CB-4D72-B84E-EFA8798A443D}">
      <dsp:nvSpPr>
        <dsp:cNvPr id="0" name=""/>
        <dsp:cNvSpPr/>
      </dsp:nvSpPr>
      <dsp:spPr>
        <a:xfrm>
          <a:off x="2809038" y="760396"/>
          <a:ext cx="1559603" cy="6238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sv-SE" sz="2700" kern="1200" dirty="0"/>
            <a:t>-6,9%</a:t>
          </a:r>
        </a:p>
      </dsp:txBody>
      <dsp:txXfrm>
        <a:off x="3120959" y="760396"/>
        <a:ext cx="935762" cy="623841"/>
      </dsp:txXfrm>
    </dsp:sp>
    <dsp:sp modelId="{4D06D0E0-06B7-4D23-9ACC-AC1999405657}">
      <dsp:nvSpPr>
        <dsp:cNvPr id="0" name=""/>
        <dsp:cNvSpPr/>
      </dsp:nvSpPr>
      <dsp:spPr>
        <a:xfrm>
          <a:off x="4212681" y="760396"/>
          <a:ext cx="1559603" cy="6238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sv-SE" sz="2700" kern="1200" dirty="0"/>
            <a:t>+35%</a:t>
          </a:r>
        </a:p>
      </dsp:txBody>
      <dsp:txXfrm>
        <a:off x="4524602" y="760396"/>
        <a:ext cx="935762" cy="623841"/>
      </dsp:txXfrm>
    </dsp:sp>
    <dsp:sp modelId="{986CA285-95C6-4EFA-9DA3-6B7F1C5AA07A}">
      <dsp:nvSpPr>
        <dsp:cNvPr id="0" name=""/>
        <dsp:cNvSpPr/>
      </dsp:nvSpPr>
      <dsp:spPr>
        <a:xfrm>
          <a:off x="5618076" y="760396"/>
          <a:ext cx="1559603" cy="6238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sv-SE" sz="2700" kern="1200" dirty="0"/>
            <a:t>-1,9%</a:t>
          </a:r>
        </a:p>
      </dsp:txBody>
      <dsp:txXfrm>
        <a:off x="5929997" y="760396"/>
        <a:ext cx="935762" cy="6238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2B128-9C3D-439E-8479-D3DBE1BF6567}">
      <dsp:nvSpPr>
        <dsp:cNvPr id="0" name=""/>
        <dsp:cNvSpPr/>
      </dsp:nvSpPr>
      <dsp:spPr>
        <a:xfrm>
          <a:off x="1466655" y="311281"/>
          <a:ext cx="4022715" cy="4022715"/>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v-SE" sz="1400" b="1" kern="1200" dirty="0"/>
            <a:t> Karriärsutveckling</a:t>
          </a:r>
        </a:p>
      </dsp:txBody>
      <dsp:txXfrm>
        <a:off x="3586722" y="1163714"/>
        <a:ext cx="1436684" cy="1197236"/>
      </dsp:txXfrm>
    </dsp:sp>
    <dsp:sp modelId="{A03C2CCF-A3F9-4441-B70F-F6AABF3C2FC5}">
      <dsp:nvSpPr>
        <dsp:cNvPr id="0" name=""/>
        <dsp:cNvSpPr/>
      </dsp:nvSpPr>
      <dsp:spPr>
        <a:xfrm>
          <a:off x="1383806" y="454949"/>
          <a:ext cx="4022715" cy="4022715"/>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b="1" kern="1200" dirty="0"/>
            <a:t>Brukarkvalité</a:t>
          </a:r>
        </a:p>
      </dsp:txBody>
      <dsp:txXfrm>
        <a:off x="2341596" y="3064926"/>
        <a:ext cx="2155026" cy="1053568"/>
      </dsp:txXfrm>
    </dsp:sp>
    <dsp:sp modelId="{6553BD49-EC6D-4A6F-8DB8-1E2BED98E744}">
      <dsp:nvSpPr>
        <dsp:cNvPr id="0" name=""/>
        <dsp:cNvSpPr/>
      </dsp:nvSpPr>
      <dsp:spPr>
        <a:xfrm>
          <a:off x="1300957" y="311281"/>
          <a:ext cx="4022715" cy="4022715"/>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b="1" kern="1200" dirty="0"/>
            <a:t>Arbetsmiljö</a:t>
          </a:r>
        </a:p>
      </dsp:txBody>
      <dsp:txXfrm>
        <a:off x="1766922" y="1163714"/>
        <a:ext cx="1436684" cy="1197236"/>
      </dsp:txXfrm>
    </dsp:sp>
    <dsp:sp modelId="{A3A591DD-A294-4AC2-BBCF-A24383D2A4C3}">
      <dsp:nvSpPr>
        <dsp:cNvPr id="0" name=""/>
        <dsp:cNvSpPr/>
      </dsp:nvSpPr>
      <dsp:spPr>
        <a:xfrm>
          <a:off x="1217962" y="62256"/>
          <a:ext cx="4520765" cy="452076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BF9393-FD16-4FFE-8512-80961777C135}">
      <dsp:nvSpPr>
        <dsp:cNvPr id="0" name=""/>
        <dsp:cNvSpPr/>
      </dsp:nvSpPr>
      <dsp:spPr>
        <a:xfrm>
          <a:off x="1134781" y="205670"/>
          <a:ext cx="4520765" cy="452076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8740F5-7346-424D-86B5-4FE431615BBF}">
      <dsp:nvSpPr>
        <dsp:cNvPr id="0" name=""/>
        <dsp:cNvSpPr/>
      </dsp:nvSpPr>
      <dsp:spPr>
        <a:xfrm>
          <a:off x="1051600" y="62256"/>
          <a:ext cx="4520765" cy="452076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22252-5BA7-4D97-B615-CEF7682D8D1C}">
      <dsp:nvSpPr>
        <dsp:cNvPr id="0" name=""/>
        <dsp:cNvSpPr/>
      </dsp:nvSpPr>
      <dsp:spPr>
        <a:xfrm>
          <a:off x="4968" y="0"/>
          <a:ext cx="2332537" cy="537296"/>
        </a:xfrm>
        <a:prstGeom prst="homePlate">
          <a:avLst/>
        </a:prstGeom>
        <a:gradFill rotWithShape="0">
          <a:gsLst>
            <a:gs pos="0">
              <a:schemeClr val="accent3">
                <a:lumMod val="0"/>
                <a:lumOff val="100000"/>
              </a:schemeClr>
            </a:gs>
            <a:gs pos="45000">
              <a:schemeClr val="accent3">
                <a:lumMod val="0"/>
                <a:lumOff val="100000"/>
              </a:schemeClr>
            </a:gs>
            <a:gs pos="100000">
              <a:schemeClr val="accent3">
                <a:lumMod val="100000"/>
              </a:schemeClr>
            </a:gs>
          </a:gsLst>
          <a:path path="circle">
            <a:fillToRect l="50000" t="-80000" r="50000" b="180000"/>
          </a:path>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sv-SE" sz="1600" b="1" kern="1200" dirty="0">
              <a:solidFill>
                <a:schemeClr val="tx1"/>
              </a:solidFill>
            </a:rPr>
            <a:t>Servicebiträde</a:t>
          </a:r>
        </a:p>
      </dsp:txBody>
      <dsp:txXfrm>
        <a:off x="4968" y="0"/>
        <a:ext cx="2198213" cy="537296"/>
      </dsp:txXfrm>
    </dsp:sp>
    <dsp:sp modelId="{A1FB0BA1-3CEC-4B69-BCD4-ADB27F20C272}">
      <dsp:nvSpPr>
        <dsp:cNvPr id="0" name=""/>
        <dsp:cNvSpPr/>
      </dsp:nvSpPr>
      <dsp:spPr>
        <a:xfrm>
          <a:off x="1661109" y="0"/>
          <a:ext cx="3292772" cy="537296"/>
        </a:xfrm>
        <a:prstGeom prst="chevron">
          <a:avLst/>
        </a:prstGeom>
        <a:gradFill flip="none" rotWithShape="1">
          <a:gsLst>
            <a:gs pos="50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sv-SE" sz="1600" b="1" kern="1200" dirty="0">
              <a:solidFill>
                <a:schemeClr val="tx1"/>
              </a:solidFill>
            </a:rPr>
            <a:t>Vårdbiträde outbildad</a:t>
          </a:r>
        </a:p>
      </dsp:txBody>
      <dsp:txXfrm>
        <a:off x="1929757" y="0"/>
        <a:ext cx="2755476" cy="537296"/>
      </dsp:txXfrm>
    </dsp:sp>
    <dsp:sp modelId="{3D018257-C69D-4307-B94E-81DFF75468B8}">
      <dsp:nvSpPr>
        <dsp:cNvPr id="0" name=""/>
        <dsp:cNvSpPr/>
      </dsp:nvSpPr>
      <dsp:spPr>
        <a:xfrm>
          <a:off x="4275749" y="0"/>
          <a:ext cx="3135683" cy="537296"/>
        </a:xfrm>
        <a:prstGeom prst="chevron">
          <a:avLst/>
        </a:prstGeom>
        <a:gradFill flip="none" rotWithShape="1">
          <a:gsLst>
            <a:gs pos="57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sv-SE" sz="1600" b="1" kern="1200" dirty="0">
              <a:solidFill>
                <a:schemeClr val="tx1"/>
              </a:solidFill>
            </a:rPr>
            <a:t>Vårdbiträde utbildad</a:t>
          </a:r>
        </a:p>
      </dsp:txBody>
      <dsp:txXfrm>
        <a:off x="4544397" y="0"/>
        <a:ext cx="2598387" cy="537296"/>
      </dsp:txXfrm>
    </dsp:sp>
    <dsp:sp modelId="{16495821-14A9-4D98-A40F-33BDB5A3BD71}">
      <dsp:nvSpPr>
        <dsp:cNvPr id="0" name=""/>
        <dsp:cNvSpPr/>
      </dsp:nvSpPr>
      <dsp:spPr>
        <a:xfrm>
          <a:off x="6733300" y="0"/>
          <a:ext cx="3390660" cy="537296"/>
        </a:xfrm>
        <a:prstGeom prst="chevron">
          <a:avLst/>
        </a:prstGeom>
        <a:gradFill rotWithShape="0">
          <a:gsLst>
            <a:gs pos="0">
              <a:schemeClr val="accent1">
                <a:lumMod val="0"/>
                <a:lumOff val="100000"/>
              </a:schemeClr>
            </a:gs>
            <a:gs pos="0">
              <a:schemeClr val="accent1">
                <a:lumMod val="0"/>
                <a:lumOff val="100000"/>
              </a:schemeClr>
            </a:gs>
            <a:gs pos="100000">
              <a:schemeClr val="accent1">
                <a:lumMod val="100000"/>
              </a:schemeClr>
            </a:gs>
          </a:gsLst>
          <a:path path="circle">
            <a:fillToRect l="50000" t="-80000" r="50000" b="180000"/>
          </a:path>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sv-SE" sz="1600" b="1" kern="1200" dirty="0">
              <a:solidFill>
                <a:schemeClr val="tx1"/>
              </a:solidFill>
            </a:rPr>
            <a:t>Undersköterska</a:t>
          </a:r>
        </a:p>
      </dsp:txBody>
      <dsp:txXfrm>
        <a:off x="7001948" y="0"/>
        <a:ext cx="2853364" cy="537296"/>
      </dsp:txXfrm>
    </dsp:sp>
    <dsp:sp modelId="{C23A1401-09FB-43B4-BD27-DBA9BB6451B6}">
      <dsp:nvSpPr>
        <dsp:cNvPr id="0" name=""/>
        <dsp:cNvSpPr/>
      </dsp:nvSpPr>
      <dsp:spPr>
        <a:xfrm>
          <a:off x="9452533" y="0"/>
          <a:ext cx="2520006" cy="537296"/>
        </a:xfrm>
        <a:prstGeom prst="chevron">
          <a:avLst/>
        </a:prstGeom>
        <a:gradFill rotWithShape="0">
          <a:gsLst>
            <a:gs pos="0">
              <a:schemeClr val="accent1">
                <a:lumMod val="0"/>
                <a:lumOff val="100000"/>
              </a:schemeClr>
            </a:gs>
            <a:gs pos="0">
              <a:schemeClr val="accent1">
                <a:lumMod val="0"/>
                <a:lumOff val="100000"/>
              </a:schemeClr>
            </a:gs>
            <a:gs pos="100000">
              <a:schemeClr val="accent1">
                <a:lumMod val="100000"/>
              </a:schemeClr>
            </a:gs>
          </a:gsLst>
          <a:path path="circle">
            <a:fillToRect l="50000" t="-80000" r="50000" b="180000"/>
          </a:path>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sv-SE" sz="1600" b="1" kern="1200" dirty="0">
              <a:solidFill>
                <a:schemeClr val="tx1"/>
              </a:solidFill>
            </a:rPr>
            <a:t>Spec. USK</a:t>
          </a:r>
        </a:p>
      </dsp:txBody>
      <dsp:txXfrm>
        <a:off x="9721181" y="0"/>
        <a:ext cx="1982710" cy="5372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D3F6E-AA1F-4A43-91A1-743154653088}">
      <dsp:nvSpPr>
        <dsp:cNvPr id="0" name=""/>
        <dsp:cNvSpPr/>
      </dsp:nvSpPr>
      <dsp:spPr>
        <a:xfrm>
          <a:off x="0" y="43344"/>
          <a:ext cx="1751993" cy="374400"/>
        </a:xfrm>
        <a:prstGeom prst="rect">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sv-SE" sz="1300" kern="1200" dirty="0"/>
            <a:t>Nytt sen sist</a:t>
          </a:r>
        </a:p>
      </dsp:txBody>
      <dsp:txXfrm>
        <a:off x="0" y="43344"/>
        <a:ext cx="1751993" cy="374400"/>
      </dsp:txXfrm>
    </dsp:sp>
    <dsp:sp modelId="{220744F6-1CDF-48B3-ADD3-E01436CD5B73}">
      <dsp:nvSpPr>
        <dsp:cNvPr id="0" name=""/>
        <dsp:cNvSpPr/>
      </dsp:nvSpPr>
      <dsp:spPr>
        <a:xfrm>
          <a:off x="0" y="374774"/>
          <a:ext cx="1751993" cy="1819935"/>
        </a:xfrm>
        <a:prstGeom prst="rect">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sv-SE" sz="1300" kern="1200" dirty="0"/>
            <a:t>Nya Sol</a:t>
          </a:r>
        </a:p>
        <a:p>
          <a:pPr marL="114300" lvl="1" indent="-114300" algn="l" defTabSz="577850">
            <a:lnSpc>
              <a:spcPct val="90000"/>
            </a:lnSpc>
            <a:spcBef>
              <a:spcPct val="0"/>
            </a:spcBef>
            <a:spcAft>
              <a:spcPct val="15000"/>
            </a:spcAft>
            <a:buChar char="•"/>
          </a:pPr>
          <a:r>
            <a:rPr lang="sv-SE" sz="1300" kern="1200" dirty="0"/>
            <a:t>ISU</a:t>
          </a:r>
        </a:p>
        <a:p>
          <a:pPr marL="114300" lvl="1" indent="-114300" algn="l" defTabSz="577850">
            <a:lnSpc>
              <a:spcPct val="90000"/>
            </a:lnSpc>
            <a:spcBef>
              <a:spcPct val="0"/>
            </a:spcBef>
            <a:spcAft>
              <a:spcPct val="15000"/>
            </a:spcAft>
            <a:buChar char="•"/>
          </a:pPr>
          <a:r>
            <a:rPr lang="sv-SE" sz="1300" kern="1200" dirty="0"/>
            <a:t>Skyddad yrkestitel</a:t>
          </a:r>
        </a:p>
        <a:p>
          <a:pPr marL="114300" lvl="1" indent="-114300" algn="l" defTabSz="577850">
            <a:lnSpc>
              <a:spcPct val="90000"/>
            </a:lnSpc>
            <a:spcBef>
              <a:spcPct val="0"/>
            </a:spcBef>
            <a:spcAft>
              <a:spcPct val="15000"/>
            </a:spcAft>
            <a:buChar char="•"/>
          </a:pPr>
          <a:r>
            <a:rPr lang="sv-SE" sz="1300" kern="1200" dirty="0"/>
            <a:t>Samverkan schema PÅ GÅNG:</a:t>
          </a:r>
        </a:p>
        <a:p>
          <a:pPr marL="114300" lvl="1" indent="-114300" algn="l" defTabSz="577850">
            <a:lnSpc>
              <a:spcPct val="90000"/>
            </a:lnSpc>
            <a:spcBef>
              <a:spcPct val="0"/>
            </a:spcBef>
            <a:spcAft>
              <a:spcPct val="15000"/>
            </a:spcAft>
            <a:buChar char="•"/>
          </a:pPr>
          <a:r>
            <a:rPr lang="sv-SE" sz="1300" kern="1200" dirty="0"/>
            <a:t>Fast omsorgskontakt</a:t>
          </a:r>
        </a:p>
        <a:p>
          <a:pPr marL="114300" lvl="1" indent="-114300" algn="l" defTabSz="577850">
            <a:lnSpc>
              <a:spcPct val="90000"/>
            </a:lnSpc>
            <a:spcBef>
              <a:spcPct val="0"/>
            </a:spcBef>
            <a:spcAft>
              <a:spcPct val="15000"/>
            </a:spcAft>
            <a:buChar char="•"/>
          </a:pPr>
          <a:r>
            <a:rPr lang="sv-SE" sz="1300" kern="1200" dirty="0"/>
            <a:t>Språkkrav</a:t>
          </a:r>
        </a:p>
        <a:p>
          <a:pPr marL="114300" lvl="1" indent="-114300" algn="l" defTabSz="577850">
            <a:lnSpc>
              <a:spcPct val="90000"/>
            </a:lnSpc>
            <a:spcBef>
              <a:spcPct val="0"/>
            </a:spcBef>
            <a:spcAft>
              <a:spcPct val="15000"/>
            </a:spcAft>
            <a:buChar char="•"/>
          </a:pPr>
          <a:r>
            <a:rPr lang="sv-SE" sz="1300" kern="1200" dirty="0"/>
            <a:t>Yrkesresan</a:t>
          </a:r>
        </a:p>
      </dsp:txBody>
      <dsp:txXfrm>
        <a:off x="0" y="374774"/>
        <a:ext cx="1751993" cy="181993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58A2C65-332B-E44A-A264-29BBDA29886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541CB10A-F637-4B42-8801-B72B4F83910B}"/>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EEC6420-53FC-F14F-8CD9-8ABA5EF47CF5}" type="datetimeFigureOut">
              <a:rPr lang="sv-SE" smtClean="0"/>
              <a:t>2026-03-10</a:t>
            </a:fld>
            <a:endParaRPr lang="sv-SE"/>
          </a:p>
        </p:txBody>
      </p:sp>
      <p:sp>
        <p:nvSpPr>
          <p:cNvPr id="4" name="Platshållare för sidfot 3">
            <a:extLst>
              <a:ext uri="{FF2B5EF4-FFF2-40B4-BE49-F238E27FC236}">
                <a16:creationId xmlns:a16="http://schemas.microsoft.com/office/drawing/2014/main" id="{5C2EF0CF-3D14-3549-8A3C-FBD2356FCFC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9F200E09-9F09-DC43-A9FE-2B9DB53A747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1E9F26D-EBE8-2642-A6DD-0252260CD849}" type="slidenum">
              <a:rPr lang="sv-SE" smtClean="0"/>
              <a:t>‹#›</a:t>
            </a:fld>
            <a:endParaRPr lang="sv-SE"/>
          </a:p>
        </p:txBody>
      </p:sp>
    </p:spTree>
    <p:extLst>
      <p:ext uri="{BB962C8B-B14F-4D97-AF65-F5344CB8AC3E}">
        <p14:creationId xmlns:p14="http://schemas.microsoft.com/office/powerpoint/2010/main" val="515457599"/>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0T07:30:26.373"/>
    </inkml:context>
    <inkml:brush xml:id="br0">
      <inkml:brushProperty name="width" value="0.035" units="cm"/>
      <inkml:brushProperty name="height" value="0.03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20BC6F6-B64C-7D45-9F88-DCEFABCE3C0D}" type="datetimeFigureOut">
              <a:rPr lang="sv-SE" smtClean="0"/>
              <a:t>2026-03-10</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sv-SE"/>
              <a:t>Redigera format för bakgrundstext
Nivå två
Nivå tre
Nivå fyra
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D8DCE9E-5E61-494A-B1C7-07CF81D2EDC8}" type="slidenum">
              <a:rPr lang="sv-SE" smtClean="0"/>
              <a:t>‹#›</a:t>
            </a:fld>
            <a:endParaRPr lang="sv-SE"/>
          </a:p>
        </p:txBody>
      </p:sp>
    </p:spTree>
    <p:extLst>
      <p:ext uri="{BB962C8B-B14F-4D97-AF65-F5344CB8AC3E}">
        <p14:creationId xmlns:p14="http://schemas.microsoft.com/office/powerpoint/2010/main" val="320141789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ocialstyrelsen.se/contentassets/4528cbd2243f4c34a53fc02e8c6ab23f/2024-12-9358.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pi.screen9.com/preview/A0oMQ4mjZx5Cc72XGojTRX89G-pCQAO54wMjSJnAPLwaCSNIYHXM-8IWuldpjBQQ"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ocialstyrelsen.se/aktuellt/arets-lagesrapport--vard-och-omsorg-for-aldre2/"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skr.se/download/18.14fb7b721997a8f53f2ac06/1758714323525/SKR_A4_Valfardens-kompetensforsorjning.pdf"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kr.se/demografiochbefolkning.8405.html#h-Kommunikationsmateria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statva.skr.se/SASVisualAnalytics/?reportUri=%2Freports%2Freports%2F5ea2b409-a947-426e-b832-7494fcf31711&amp;sectionIndex=0&amp;sso_guest=true&amp;reportViewOnly=true&amp;reportContextBar=false&amp;pageNavigation=false&amp;sas-welcome=fals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kr.se/demografiochbefolkning.8405.html#h-Kommunikationsmateria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rbetsformedlingen.se/statistik/statistikverktyget/andel-inskrivna-arbetslosa-mana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90000"/>
              </a:lnSpc>
              <a:spcBef>
                <a:spcPts val="2500"/>
              </a:spcBef>
              <a:spcAft>
                <a:spcPts val="600"/>
              </a:spcAft>
              <a:buClrTx/>
              <a:buSzTx/>
              <a:buFont typeface="Arial" panose="020B0604020202020204" pitchFamily="34" charset="0"/>
              <a:buChar char="•"/>
              <a:tabLst/>
              <a:defRPr/>
            </a:pPr>
            <a:r>
              <a:rPr lang="sv-SE" sz="1200" b="0" dirty="0"/>
              <a:t>Projektnamn i ansökan till ESF heter ”Differentierad vård och omsorg”. </a:t>
            </a:r>
            <a:r>
              <a:rPr lang="sv-SE" sz="1200" b="1" dirty="0"/>
              <a:t>Projektets betydelse är snarare differentierade arbetsuppgifter.</a:t>
            </a:r>
          </a:p>
          <a:p>
            <a:pPr marL="171450" marR="0" lvl="0" indent="-171450" algn="l" defTabSz="914400" rtl="0" eaLnBrk="1" fontAlgn="auto" latinLnBrk="0" hangingPunct="1">
              <a:lnSpc>
                <a:spcPct val="90000"/>
              </a:lnSpc>
              <a:spcBef>
                <a:spcPts val="2500"/>
              </a:spcBef>
              <a:spcAft>
                <a:spcPts val="600"/>
              </a:spcAft>
              <a:buClrTx/>
              <a:buSzTx/>
              <a:buFont typeface="Arial" panose="020B0604020202020204" pitchFamily="34" charset="0"/>
              <a:buChar char="•"/>
              <a:tabLst/>
              <a:defRPr/>
            </a:pPr>
            <a:r>
              <a:rPr lang="sv-SE" sz="1200" b="1" dirty="0">
                <a:solidFill>
                  <a:srgbClr val="0070C0"/>
                </a:solidFill>
              </a:rPr>
              <a:t>3 årigt projekt, </a:t>
            </a:r>
            <a:r>
              <a:rPr lang="sv-SE" sz="1200" b="0" dirty="0">
                <a:solidFill>
                  <a:srgbClr val="0070C0"/>
                </a:solidFill>
              </a:rPr>
              <a:t>startade oktober 2025 och pågår tom september 2028. </a:t>
            </a:r>
          </a:p>
          <a:p>
            <a:pPr marL="171450" marR="0" lvl="0" indent="-171450" algn="l" defTabSz="914400" rtl="0" eaLnBrk="1" fontAlgn="auto" latinLnBrk="0" hangingPunct="1">
              <a:lnSpc>
                <a:spcPct val="90000"/>
              </a:lnSpc>
              <a:spcBef>
                <a:spcPts val="2500"/>
              </a:spcBef>
              <a:spcAft>
                <a:spcPts val="600"/>
              </a:spcAft>
              <a:buClrTx/>
              <a:buSzTx/>
              <a:buFont typeface="Arial" panose="020B0604020202020204" pitchFamily="34" charset="0"/>
              <a:buChar char="•"/>
              <a:tabLst/>
              <a:defRPr/>
            </a:pPr>
            <a:r>
              <a:rPr lang="sv-SE" sz="1200" b="0" dirty="0"/>
              <a:t>Medfinansieras av EU; ESF =Europeiska Social fonden. Europeiska socialfonden driver utveckling och innovation för en inkluderande arbetsmarknad.</a:t>
            </a:r>
          </a:p>
          <a:p>
            <a:pPr marL="171450" marR="0" lvl="0" indent="-171450" algn="l" defTabSz="914400" rtl="0" eaLnBrk="1" fontAlgn="auto" latinLnBrk="0" hangingPunct="1">
              <a:lnSpc>
                <a:spcPct val="90000"/>
              </a:lnSpc>
              <a:spcBef>
                <a:spcPts val="2500"/>
              </a:spcBef>
              <a:spcAft>
                <a:spcPts val="600"/>
              </a:spcAft>
              <a:buClrTx/>
              <a:buSzTx/>
              <a:buFont typeface="Arial" panose="020B0604020202020204" pitchFamily="34" charset="0"/>
              <a:buChar char="•"/>
              <a:tabLst/>
              <a:defRPr/>
            </a:pPr>
            <a:r>
              <a:rPr lang="sv-SE" sz="1200" b="0" i="0" u="none" dirty="0"/>
              <a:t>Innan  projektets start genomfördes en förstudie i ett annat ESF projekt-</a:t>
            </a:r>
            <a:r>
              <a:rPr lang="sv-SE" sz="1200" b="0" i="1" u="none" dirty="0"/>
              <a:t>”Framtidens kompetensförsörjning 2024”. P</a:t>
            </a:r>
            <a:r>
              <a:rPr lang="sv-SE" sz="1200" b="0" u="none" dirty="0">
                <a:effectLst/>
                <a:latin typeface="+mn-lt"/>
                <a:ea typeface="Cambria" panose="02040503050406030204" pitchFamily="18" charset="0"/>
                <a:cs typeface="Times New Roman" panose="02020603050405020304" pitchFamily="18" charset="0"/>
              </a:rPr>
              <a:t>rojektets innehåll och mål  baseras på resultat från förstudien.</a:t>
            </a:r>
          </a:p>
          <a:p>
            <a:pPr marL="171450" marR="0" lvl="0" indent="-171450" algn="l" defTabSz="914400" rtl="0" eaLnBrk="1" fontAlgn="auto" latinLnBrk="0" hangingPunct="1">
              <a:lnSpc>
                <a:spcPct val="90000"/>
              </a:lnSpc>
              <a:spcBef>
                <a:spcPts val="2500"/>
              </a:spcBef>
              <a:spcAft>
                <a:spcPts val="600"/>
              </a:spcAft>
              <a:buClrTx/>
              <a:buSzTx/>
              <a:buFont typeface="Arial" panose="020B0604020202020204" pitchFamily="34" charset="0"/>
              <a:buChar char="•"/>
              <a:tabLst/>
              <a:defRPr/>
            </a:pPr>
            <a:endParaRPr lang="sv-SE" sz="1200" b="0" u="none" dirty="0">
              <a:effectLst/>
              <a:latin typeface="+mn-lt"/>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90000"/>
              </a:lnSpc>
              <a:spcBef>
                <a:spcPts val="2500"/>
              </a:spcBef>
              <a:spcAft>
                <a:spcPts val="600"/>
              </a:spcAft>
              <a:buClrTx/>
              <a:buSzTx/>
              <a:buFontTx/>
              <a:buNone/>
              <a:tabLst/>
              <a:defRPr/>
            </a:pPr>
            <a:endParaRPr lang="sv-SE" sz="1200" b="0" dirty="0"/>
          </a:p>
          <a:p>
            <a:endParaRPr lang="sv-SE"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3D8DCE9E-5E61-494A-B1C7-07CF81D2EDC8}" type="slidenum">
              <a:rPr lang="sv-SE" smtClean="0"/>
              <a:t>1</a:t>
            </a:fld>
            <a:endParaRPr lang="sv-SE"/>
          </a:p>
        </p:txBody>
      </p:sp>
    </p:spTree>
    <p:extLst>
      <p:ext uri="{BB962C8B-B14F-4D97-AF65-F5344CB8AC3E}">
        <p14:creationId xmlns:p14="http://schemas.microsoft.com/office/powerpoint/2010/main" val="2163997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b="1" dirty="0"/>
              <a:t>CITAT från förstudien </a:t>
            </a:r>
            <a:r>
              <a:rPr lang="sv-SE" sz="1200" b="0" u="none" dirty="0"/>
              <a:t>”ESF-Framtidens kompetensförsörjning 2024”. </a:t>
            </a:r>
            <a:endParaRPr lang="sv-SE" b="1" dirty="0"/>
          </a:p>
          <a:p>
            <a:endParaRPr lang="sv-SE" b="1"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3D8DCE9E-5E61-494A-B1C7-07CF81D2EDC8}" type="slidenum">
              <a:rPr lang="sv-SE" smtClean="0"/>
              <a:t>10</a:t>
            </a:fld>
            <a:endParaRPr lang="sv-SE"/>
          </a:p>
        </p:txBody>
      </p:sp>
    </p:spTree>
    <p:extLst>
      <p:ext uri="{BB962C8B-B14F-4D97-AF65-F5344CB8AC3E}">
        <p14:creationId xmlns:p14="http://schemas.microsoft.com/office/powerpoint/2010/main" val="1986289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dirty="0"/>
              <a:t>Andra kommuner som fattat beslut att införa differentiering i äldreomsorgen </a:t>
            </a:r>
            <a:r>
              <a:rPr lang="sv-SE" dirty="0">
                <a:solidFill>
                  <a:schemeClr val="tx1">
                    <a:lumMod val="95000"/>
                    <a:lumOff val="5000"/>
                  </a:schemeClr>
                </a:solidFill>
              </a:rPr>
              <a:t>(december 2024).</a:t>
            </a:r>
            <a:r>
              <a:rPr lang="sv-SE" b="1" dirty="0"/>
              <a:t>:</a:t>
            </a:r>
          </a:p>
          <a:p>
            <a:pPr marL="171450" indent="-171450" algn="l">
              <a:buFont typeface="Arial" panose="020B0604020202020204" pitchFamily="34" charset="0"/>
              <a:buChar char="•"/>
            </a:pPr>
            <a:r>
              <a:rPr lang="sv-SE" dirty="0"/>
              <a:t>Drygt hälften av kommunerna har fattat ett beslut om att införa differentiering av arbetsuppgifter, antingen inom särskilt boende eller hemtjänst.</a:t>
            </a:r>
          </a:p>
          <a:p>
            <a:pPr marL="171450" indent="-171450" algn="l">
              <a:buFont typeface="Arial" panose="020B0604020202020204" pitchFamily="34" charset="0"/>
              <a:buChar char="•"/>
            </a:pPr>
            <a:r>
              <a:rPr lang="sv-SE" dirty="0"/>
              <a:t>Tre av tio kommuner har fattat ett beslut inom </a:t>
            </a:r>
            <a:r>
              <a:rPr lang="sv-SE" b="1" dirty="0"/>
              <a:t>särskilt boende för äldre</a:t>
            </a:r>
            <a:r>
              <a:rPr lang="sv-SE" dirty="0"/>
              <a:t>, och ytterligare två av tio kommuner planerar att göra </a:t>
            </a:r>
            <a:r>
              <a:rPr lang="sv-SE" dirty="0">
                <a:solidFill>
                  <a:schemeClr val="tx1">
                    <a:lumMod val="95000"/>
                    <a:lumOff val="5000"/>
                  </a:schemeClr>
                </a:solidFill>
              </a:rPr>
              <a:t>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 som svarat: Kommunerna=114 kommuner av 290</a:t>
            </a:r>
          </a:p>
          <a:p>
            <a:endParaRPr lang="sv-SE" dirty="0"/>
          </a:p>
          <a:p>
            <a:r>
              <a:rPr lang="sv-SE" dirty="0"/>
              <a:t>Källa: </a:t>
            </a:r>
            <a:r>
              <a:rPr lang="sv-SE" dirty="0">
                <a:hlinkClick r:id="rId3"/>
              </a:rPr>
              <a:t>Lägesbild: Arbetsdifferentiering inom äldreomsorgen, december 2024</a:t>
            </a:r>
            <a:endParaRPr lang="sv-SE"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3D8DCE9E-5E61-494A-B1C7-07CF81D2EDC8}" type="slidenum">
              <a:rPr lang="sv-SE" smtClean="0"/>
              <a:t>11</a:t>
            </a:fld>
            <a:endParaRPr lang="sv-SE"/>
          </a:p>
        </p:txBody>
      </p:sp>
    </p:spTree>
    <p:extLst>
      <p:ext uri="{BB962C8B-B14F-4D97-AF65-F5344CB8AC3E}">
        <p14:creationId xmlns:p14="http://schemas.microsoft.com/office/powerpoint/2010/main" val="2666137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Resultatet </a:t>
            </a:r>
            <a:r>
              <a:rPr lang="sv-SE" b="0" dirty="0"/>
              <a:t>av de kommuner som gjort en utvärdering efter de infört </a:t>
            </a:r>
            <a:r>
              <a:rPr lang="sv-SE" dirty="0"/>
              <a:t>differentiering, gäller endast hemtjänst</a:t>
            </a:r>
            <a:r>
              <a:rPr lang="sv-SE" b="0" dirty="0"/>
              <a:t>. </a:t>
            </a:r>
          </a:p>
          <a:p>
            <a:endParaRPr lang="sv-SE" dirty="0"/>
          </a:p>
          <a:p>
            <a:r>
              <a:rPr lang="sv-SE" dirty="0"/>
              <a:t>Majoriteten av kommunerna bedömer att differentiering har haft positiva effekter. De menar att </a:t>
            </a:r>
            <a:r>
              <a:rPr lang="sv-SE" b="1" dirty="0"/>
              <a:t>differentieringen framförallt har bidragit till att förbättra personalens arbetsmiljö och möjligheten att erbjuda personalen fler karriärvägar. De flesta menar att differentieringen även har bidragit till att förbättra kvaliteten för brukarna.</a:t>
            </a:r>
            <a:endParaRPr lang="sv-SE" dirty="0"/>
          </a:p>
          <a:p>
            <a:r>
              <a:rPr lang="sv-SE" dirty="0"/>
              <a:t>Beslutet att differentiera arbetsuppgifter bedöms ha haft minst effekt när det gäller möjligheterna att rekrytera personal.</a:t>
            </a:r>
          </a:p>
          <a:p>
            <a:endParaRPr lang="sv-SE" dirty="0"/>
          </a:p>
          <a:p>
            <a:r>
              <a:rPr lang="sv-SE" dirty="0"/>
              <a:t>En del kommuner har svårt att bedöma hur differentieringen har påverkat verksamheten. Det kan bero på att många nyligen har påbörjat arbetet med att differentiera.</a:t>
            </a:r>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3D8DCE9E-5E61-494A-B1C7-07CF81D2EDC8}" type="slidenum">
              <a:rPr lang="sv-SE" smtClean="0"/>
              <a:t>12</a:t>
            </a:fld>
            <a:endParaRPr lang="sv-SE"/>
          </a:p>
        </p:txBody>
      </p:sp>
    </p:spTree>
    <p:extLst>
      <p:ext uri="{BB962C8B-B14F-4D97-AF65-F5344CB8AC3E}">
        <p14:creationId xmlns:p14="http://schemas.microsoft.com/office/powerpoint/2010/main" val="1117775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200" b="1" i="0" u="none" strike="noStrike" kern="1200" baseline="0" dirty="0">
                <a:solidFill>
                  <a:schemeClr val="tx1"/>
                </a:solidFill>
                <a:latin typeface="+mn-lt"/>
                <a:ea typeface="+mn-ea"/>
                <a:cs typeface="+mn-cs"/>
              </a:rPr>
              <a:t>Tjänstedesign kommer att vara den metod som genomsyrar hela projektet. </a:t>
            </a:r>
            <a:r>
              <a:rPr lang="sv-SE" b="1" dirty="0"/>
              <a:t>Utgår från användarnas behov </a:t>
            </a:r>
            <a:r>
              <a:rPr lang="sv-SE" dirty="0"/>
              <a:t>– exempelvis medborgare, </a:t>
            </a:r>
            <a:r>
              <a:rPr lang="sv-SE" b="1" dirty="0"/>
              <a:t>kunder=brukare eller medarbetare</a:t>
            </a:r>
            <a:r>
              <a:rPr lang="sv-SE" dirty="0"/>
              <a:t>. Genom att involvera dem tidigt och kontinuerligt i processen säkerställer man att förändringen faktiskt löser rätt problem.
</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Ringa in: definiera målgrupper och utmaningar.</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Undersöka: enkäter, intervjuer, workshops.</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Fokusera: prioritera insikter och behov.</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Testa idéer: pilotprojekt med prototyper/modeller.</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Förverkliga: implementera i hela verksamheten.</a:t>
            </a:r>
          </a:p>
          <a:p>
            <a:pPr rtl="0" fontAlgn="base"/>
            <a:endParaRPr lang="en-US"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9F45AEF8-1D37-4045-B977-F6512573C2E8}" type="slidenum">
              <a:rPr lang="sv-SE" smtClean="0"/>
              <a:t>13</a:t>
            </a:fld>
            <a:endParaRPr lang="sv-SE"/>
          </a:p>
        </p:txBody>
      </p:sp>
    </p:spTree>
    <p:extLst>
      <p:ext uri="{BB962C8B-B14F-4D97-AF65-F5344CB8AC3E}">
        <p14:creationId xmlns:p14="http://schemas.microsoft.com/office/powerpoint/2010/main" val="3719054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sv-SE"/>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Projektet ska bidra till en ökad jämställdhet, en ökad tillgänglighet för personer med funktionsnedsättning och en minskad diskriminering på arbetsmarknaden.</a:t>
            </a:r>
            <a:endParaRPr lang="sv-SE"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Projektet integrerar principerna genom:</a:t>
            </a:r>
            <a:endParaRPr lang="sv-SE" sz="1200" b="1" dirty="0"/>
          </a:p>
          <a:p>
            <a:pPr marL="0" indent="0">
              <a:buNone/>
            </a:pPr>
            <a:r>
              <a:rPr lang="sv-SE" sz="1200" b="1" dirty="0"/>
              <a:t>Främjande av inkludering och mångfald</a:t>
            </a:r>
            <a:r>
              <a:rPr lang="sv-SE" sz="1200" dirty="0"/>
              <a:t> i omsorgsarbetet. </a:t>
            </a:r>
            <a:r>
              <a:rPr lang="sv-SE" sz="1200" b="1" dirty="0"/>
              <a:t>Attrahera fler män</a:t>
            </a:r>
            <a:r>
              <a:rPr lang="sv-SE" sz="1200" dirty="0"/>
              <a:t> till vårdsektorn. </a:t>
            </a:r>
            <a:r>
              <a:rPr lang="sv-SE" sz="1200" b="1" dirty="0"/>
              <a:t>Underlätta inträde</a:t>
            </a:r>
            <a:r>
              <a:rPr lang="sv-SE" sz="1200" dirty="0"/>
              <a:t> för: </a:t>
            </a:r>
          </a:p>
          <a:p>
            <a:pPr marL="457200" lvl="1" indent="0">
              <a:buNone/>
            </a:pPr>
            <a:r>
              <a:rPr lang="sv-SE" sz="1200" dirty="0"/>
              <a:t>Nyanlända</a:t>
            </a:r>
          </a:p>
          <a:p>
            <a:pPr marL="457200" lvl="1" indent="0">
              <a:buNone/>
            </a:pPr>
            <a:r>
              <a:rPr lang="sv-SE" sz="1200" dirty="0"/>
              <a:t>Personer med funktionsvariationer</a:t>
            </a:r>
          </a:p>
          <a:p>
            <a:pPr marL="0" indent="0">
              <a:buNone/>
            </a:pPr>
            <a:r>
              <a:rPr lang="sv-SE" sz="1200" b="1" dirty="0"/>
              <a:t>Skapa en mer inkluderande arbetsplats</a:t>
            </a:r>
            <a:r>
              <a:rPr lang="sv-SE" sz="1200" dirty="0"/>
              <a:t>: </a:t>
            </a:r>
          </a:p>
          <a:p>
            <a:pPr marL="457200" lvl="1" indent="0">
              <a:buNone/>
            </a:pPr>
            <a:r>
              <a:rPr lang="sv-SE" sz="1200" dirty="0"/>
              <a:t>Minska språk- och kulturbarriärer.</a:t>
            </a:r>
          </a:p>
          <a:p>
            <a:pPr marL="457200" lvl="1" indent="0">
              <a:buNone/>
            </a:pPr>
            <a:r>
              <a:rPr lang="sv-SE" sz="1200" dirty="0"/>
              <a:t>Stärka språkutveckling för utrikesfödda.</a:t>
            </a:r>
          </a:p>
          <a:p>
            <a:pPr marL="0" indent="0">
              <a:buNone/>
            </a:pPr>
            <a:r>
              <a:rPr lang="sv-SE" sz="1200" b="1" dirty="0"/>
              <a:t>Utveckla interkulturell kompetens och metoder</a:t>
            </a:r>
            <a:r>
              <a:rPr lang="sv-SE" sz="1200" dirty="0"/>
              <a:t>: </a:t>
            </a:r>
          </a:p>
          <a:p>
            <a:pPr marL="457200" lvl="1" indent="0">
              <a:buNone/>
            </a:pPr>
            <a:r>
              <a:rPr lang="sv-SE" sz="1200" dirty="0"/>
              <a:t>Säkerställa att alla medarbetare kan bidra och utvecklas.</a:t>
            </a:r>
          </a:p>
          <a:p>
            <a:endParaRPr lang="en-US" dirty="0"/>
          </a:p>
        </p:txBody>
      </p:sp>
      <p:sp>
        <p:nvSpPr>
          <p:cNvPr id="4" name="Slide Number Placeholder 3"/>
          <p:cNvSpPr>
            <a:spLocks noGrp="1"/>
          </p:cNvSpPr>
          <p:nvPr>
            <p:ph type="sldNum" sz="quarter" idx="5"/>
          </p:nvPr>
        </p:nvSpPr>
        <p:spPr/>
        <p:txBody>
          <a:bodyPr/>
          <a:lstStyle/>
          <a:p>
            <a:fld id="{6F98ED3A-25A7-4B4D-90A6-7D7BF4F357DD}" type="slidenum">
              <a:t>14</a:t>
            </a:fld>
            <a:endParaRPr lang="en-US"/>
          </a:p>
        </p:txBody>
      </p:sp>
    </p:spTree>
    <p:extLst>
      <p:ext uri="{BB962C8B-B14F-4D97-AF65-F5344CB8AC3E}">
        <p14:creationId xmlns:p14="http://schemas.microsoft.com/office/powerpoint/2010/main" val="200490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Projektets </a:t>
            </a:r>
            <a:r>
              <a:rPr lang="sv-SE" sz="1200" b="1" kern="1200" dirty="0">
                <a:solidFill>
                  <a:schemeClr val="tx1"/>
                </a:solidFill>
                <a:effectLst/>
                <a:latin typeface="+mn-lt"/>
                <a:ea typeface="+mn-ea"/>
                <a:cs typeface="+mn-cs"/>
              </a:rPr>
              <a:t>övergripande mål </a:t>
            </a:r>
            <a:r>
              <a:rPr lang="sv-SE" sz="1200" u="none" kern="1200" dirty="0">
                <a:solidFill>
                  <a:schemeClr val="tx1"/>
                </a:solidFill>
                <a:effectLst/>
                <a:latin typeface="+mn-lt"/>
                <a:ea typeface="+mn-ea"/>
                <a:cs typeface="+mn-cs"/>
              </a:rPr>
              <a:t>är </a:t>
            </a:r>
            <a:r>
              <a:rPr lang="sv-SE" sz="1200" kern="1200" dirty="0">
                <a:solidFill>
                  <a:schemeClr val="tx1"/>
                </a:solidFill>
                <a:effectLst/>
                <a:latin typeface="+mn-lt"/>
                <a:ea typeface="+mn-ea"/>
                <a:cs typeface="+mn-cs"/>
              </a:rPr>
              <a:t>bidra till </a:t>
            </a:r>
            <a:r>
              <a:rPr lang="sv-SE" sz="1200" b="1" kern="1200" dirty="0">
                <a:solidFill>
                  <a:schemeClr val="tx1"/>
                </a:solidFill>
                <a:effectLst/>
                <a:latin typeface="+mn-lt"/>
                <a:ea typeface="+mn-ea"/>
                <a:cs typeface="+mn-cs"/>
              </a:rPr>
              <a:t>att säkerställa en långsiktigt hållbar kompetensförsörjning och kvalitet inom vård och omsorg </a:t>
            </a:r>
            <a:r>
              <a:rPr lang="sv-SE" sz="1200" kern="1200" dirty="0">
                <a:solidFill>
                  <a:schemeClr val="tx1"/>
                </a:solidFill>
                <a:effectLst/>
                <a:latin typeface="+mn-lt"/>
                <a:ea typeface="+mn-ea"/>
                <a:cs typeface="+mn-cs"/>
              </a:rPr>
              <a:t>i Piteå kommun. </a:t>
            </a:r>
          </a:p>
          <a:p>
            <a:endParaRPr lang="sv-SE" sz="1200" b="1" kern="1200" dirty="0">
              <a:solidFill>
                <a:schemeClr val="tx1"/>
              </a:solidFill>
              <a:effectLst/>
              <a:latin typeface="+mn-lt"/>
              <a:ea typeface="+mn-ea"/>
              <a:cs typeface="+mn-cs"/>
            </a:endParaRPr>
          </a:p>
          <a:p>
            <a:r>
              <a:rPr lang="sv-SE" sz="1200" b="1" dirty="0"/>
              <a:t>Tydligare arbetsroller och ansvarområden </a:t>
            </a:r>
            <a:r>
              <a:rPr lang="sv-SE" sz="1200" dirty="0"/>
              <a:t>genom att fokusera på specifika arbetsuppgifter baserat på yrkesroll, kompetens, erfarenhet och intresse. </a:t>
            </a:r>
          </a:p>
          <a:p>
            <a:pPr marL="171450" lvl="0" indent="-171450">
              <a:buFont typeface="Arial" panose="020B0604020202020204" pitchFamily="34" charset="0"/>
              <a:buChar char="•"/>
            </a:pPr>
            <a:r>
              <a:rPr lang="sv-SE" sz="1200" dirty="0"/>
              <a:t>Minskar dubbelarbete och förbättrar resursnyttjandet. Stärker rekryteringsunderlaget genom att skapa nya tjänster.</a:t>
            </a:r>
          </a:p>
          <a:p>
            <a:pPr marL="457200" lvl="1" indent="0">
              <a:buNone/>
            </a:pPr>
            <a:endParaRPr lang="sv-SE" sz="1200" dirty="0"/>
          </a:p>
          <a:p>
            <a:pPr marL="171450" indent="-171450">
              <a:buFont typeface="Arial" panose="020B0604020202020204" pitchFamily="34" charset="0"/>
              <a:buChar char="•"/>
            </a:pPr>
            <a:r>
              <a:rPr lang="sv-SE" sz="1200" b="1" dirty="0"/>
              <a:t>Förbättrad arbetsmiljö och minskad arbetsbelastning</a:t>
            </a:r>
            <a:endParaRPr lang="sv-SE" sz="1200" dirty="0"/>
          </a:p>
          <a:p>
            <a:pPr lvl="0"/>
            <a:r>
              <a:rPr lang="sv-SE" sz="1200" dirty="0"/>
              <a:t>Ökad trivsel/minskad stress.  Minska andelen delade turer.</a:t>
            </a:r>
          </a:p>
          <a:p>
            <a:pPr lvl="1"/>
            <a:endParaRPr lang="sv-SE" sz="1200" dirty="0">
              <a:latin typeface="Abadi ExtraLight"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dirty="0"/>
              <a:t>Kompetensutveckling-</a:t>
            </a:r>
            <a:r>
              <a:rPr lang="sv-SE" sz="1200" b="0" dirty="0"/>
              <a:t>förstärkta</a:t>
            </a:r>
            <a:r>
              <a:rPr lang="sv-SE" sz="1200" b="1" dirty="0"/>
              <a:t> </a:t>
            </a:r>
            <a:r>
              <a:rPr lang="sv-SE" sz="1200" b="0" dirty="0"/>
              <a:t>utbildningsmöjligheter. U</a:t>
            </a:r>
            <a:r>
              <a:rPr lang="sv-SE" sz="1200" b="0" u="none" kern="1200" dirty="0">
                <a:solidFill>
                  <a:schemeClr val="tx1"/>
                </a:solidFill>
                <a:effectLst/>
                <a:latin typeface="+mn-lt"/>
                <a:ea typeface="+mn-ea"/>
                <a:cs typeface="+mn-cs"/>
              </a:rPr>
              <a:t>tveckla metoder för att förnya, behålla och utveckla kompetens-erbjuda en tydlig karriärväg-ökar motivation yrkets attraktivitet och status.</a:t>
            </a:r>
            <a:r>
              <a:rPr lang="sv-SE" sz="1200" b="0" u="none" dirty="0"/>
              <a:t> Minskad personalomsättning</a:t>
            </a:r>
            <a:r>
              <a:rPr lang="sv-SE" sz="1200" dirty="0"/>
              <a:t>.</a:t>
            </a:r>
          </a:p>
          <a:p>
            <a:pPr lvl="1"/>
            <a:endParaRPr lang="sv-SE" sz="1200" b="1" dirty="0"/>
          </a:p>
          <a:p>
            <a:pPr marL="171450" indent="-171450">
              <a:buFont typeface="Arial" panose="020B0604020202020204" pitchFamily="34" charset="0"/>
              <a:buChar char="•"/>
            </a:pPr>
            <a:r>
              <a:rPr lang="sv-SE" sz="1200" b="1" dirty="0"/>
              <a:t>Tydlig struktur i arbetet</a:t>
            </a:r>
          </a:p>
          <a:p>
            <a:pPr marL="0" indent="0">
              <a:buFont typeface="Arial" panose="020B0604020202020204" pitchFamily="34" charset="0"/>
              <a:buNone/>
            </a:pPr>
            <a:r>
              <a:rPr lang="sv-SE" sz="1200" dirty="0"/>
              <a:t>Ökad anpassningsförmåga till framtidens krav - Stärkt digital kompetens</a:t>
            </a:r>
            <a:r>
              <a:rPr lang="sv-SE" sz="1200" b="0" dirty="0"/>
              <a:t>. Förbättrad introduktion av ny personal och stötta handledare</a:t>
            </a:r>
            <a:r>
              <a:rPr lang="sv-SE" sz="1200" b="1" dirty="0"/>
              <a:t>.</a:t>
            </a:r>
          </a:p>
          <a:p>
            <a:pPr lvl="0"/>
            <a:endParaRPr lang="sv-SE" sz="1200" b="1" dirty="0"/>
          </a:p>
          <a:p>
            <a:pPr marL="171450" lvl="0" indent="-171450">
              <a:buFont typeface="Arial" panose="020B0604020202020204" pitchFamily="34" charset="0"/>
              <a:buChar char="•"/>
            </a:pPr>
            <a:r>
              <a:rPr lang="sv-SE" sz="1200" b="1" dirty="0"/>
              <a:t>En mer hållbar och inkluderande arbetsplats</a:t>
            </a:r>
            <a:endParaRPr lang="sv-SE" sz="1200" dirty="0"/>
          </a:p>
          <a:p>
            <a:pPr lvl="0"/>
            <a:r>
              <a:rPr lang="sv-SE" sz="1200" dirty="0"/>
              <a:t>Främjande av jämställdhet och icke-diskriminering</a:t>
            </a:r>
          </a:p>
          <a:p>
            <a:pPr lvl="0"/>
            <a:r>
              <a:rPr lang="sv-SE" sz="1200" dirty="0"/>
              <a:t>Tillgänglighet</a:t>
            </a:r>
          </a:p>
          <a:p>
            <a:pPr lvl="0"/>
            <a:r>
              <a:rPr lang="sv-SE" sz="1200" dirty="0"/>
              <a:t>Minska språk och kulturbarriärer</a:t>
            </a:r>
          </a:p>
          <a:p>
            <a:pPr lvl="0"/>
            <a:r>
              <a:rPr lang="sv-SE" sz="1200" dirty="0"/>
              <a:t>Attrahera fler män till vården</a:t>
            </a:r>
          </a:p>
          <a:p>
            <a:pPr marL="457200" lvl="1" indent="0">
              <a:buNone/>
            </a:pPr>
            <a:endParaRPr lang="sv-SE" sz="1200" dirty="0"/>
          </a:p>
          <a:p>
            <a:pPr marL="171450" indent="-171450">
              <a:buFont typeface="Arial" panose="020B0604020202020204" pitchFamily="34" charset="0"/>
              <a:buChar char="•"/>
            </a:pPr>
            <a:r>
              <a:rPr lang="sv-SE" sz="1200" b="1" dirty="0"/>
              <a:t>Förbättrad vårdkvalitet</a:t>
            </a:r>
          </a:p>
          <a:p>
            <a:pPr lvl="0"/>
            <a:r>
              <a:rPr lang="sv-SE" sz="1200" dirty="0"/>
              <a:t>Vårdkvaliteten förbättras vilket leder till tryggare och mer tillfredsställda boende tack vare </a:t>
            </a:r>
            <a:r>
              <a:rPr lang="en-US" sz="1200" dirty="0"/>
              <a:t>förbättrad kontinuitet och mer individanpassad omsorg</a:t>
            </a:r>
            <a:endParaRPr lang="sv-SE" sz="1200" dirty="0"/>
          </a:p>
          <a:p>
            <a:pPr marL="0" indent="0">
              <a:buNone/>
            </a:pPr>
            <a:r>
              <a:rPr lang="sv-SE" sz="1200" dirty="0"/>
              <a:t>		</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9F45AEF8-1D37-4045-B977-F6512573C2E8}" type="slidenum">
              <a:rPr lang="sv-SE" smtClean="0"/>
              <a:t>15</a:t>
            </a:fld>
            <a:endParaRPr lang="sv-SE"/>
          </a:p>
        </p:txBody>
      </p:sp>
    </p:spTree>
    <p:extLst>
      <p:ext uri="{BB962C8B-B14F-4D97-AF65-F5344CB8AC3E}">
        <p14:creationId xmlns:p14="http://schemas.microsoft.com/office/powerpoint/2010/main" val="648709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Uppdragsbeskrivningar/arbetsbeskrivningar som togs fram som förslag i arbetsgruppen hösten 2023.</a:t>
            </a:r>
          </a:p>
          <a:p>
            <a:r>
              <a:rPr lang="sv-SE" dirty="0"/>
              <a:t>Nytt sen sist: Förändringar att ta hänsyn till som har skett efter 2023 eller kommer att ske..</a:t>
            </a:r>
          </a:p>
          <a:p>
            <a:r>
              <a:rPr lang="sv-SE" dirty="0"/>
              <a:t>Kompetensmodulen </a:t>
            </a:r>
            <a:r>
              <a:rPr lang="sv-SE" dirty="0" err="1"/>
              <a:t>ygger</a:t>
            </a:r>
            <a:r>
              <a:rPr lang="sv-SE" dirty="0"/>
              <a:t> på att särskilja arbetsuppgifterna – vem gör vad</a:t>
            </a:r>
            <a:r>
              <a:rPr lang="sv-SE"/>
              <a:t>? </a:t>
            </a:r>
            <a:endParaRPr lang="sv-SE" dirty="0"/>
          </a:p>
        </p:txBody>
      </p:sp>
      <p:sp>
        <p:nvSpPr>
          <p:cNvPr id="4" name="Platshållare för bildnummer 3"/>
          <p:cNvSpPr>
            <a:spLocks noGrp="1"/>
          </p:cNvSpPr>
          <p:nvPr>
            <p:ph type="sldNum" sz="quarter" idx="5"/>
          </p:nvPr>
        </p:nvSpPr>
        <p:spPr/>
        <p:txBody>
          <a:bodyPr/>
          <a:lstStyle/>
          <a:p>
            <a:fld id="{A3F03994-698E-4A97-9782-53A20A5A6D5B}" type="slidenum">
              <a:rPr lang="sv-SE" smtClean="0"/>
              <a:t>16</a:t>
            </a:fld>
            <a:endParaRPr lang="sv-SE"/>
          </a:p>
        </p:txBody>
      </p:sp>
    </p:spTree>
    <p:extLst>
      <p:ext uri="{BB962C8B-B14F-4D97-AF65-F5344CB8AC3E}">
        <p14:creationId xmlns:p14="http://schemas.microsoft.com/office/powerpoint/2010/main" val="2893294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228600" indent="-228600">
              <a:buFont typeface="+mj-lt"/>
              <a:buAutoNum type="arabicPeriod"/>
            </a:pPr>
            <a:r>
              <a:rPr lang="sv-SE" dirty="0"/>
              <a:t>Äldreboendet Kvarnbacken (</a:t>
            </a:r>
            <a:r>
              <a:rPr lang="sv-SE" sz="1200" kern="1200" dirty="0">
                <a:solidFill>
                  <a:schemeClr val="tx1"/>
                </a:solidFill>
                <a:effectLst/>
                <a:latin typeface="+mn-lt"/>
                <a:ea typeface="+mn-ea"/>
                <a:cs typeface="+mn-cs"/>
              </a:rPr>
              <a:t>45 lägenheter på 3 avdelningar)</a:t>
            </a:r>
            <a:r>
              <a:rPr lang="sv-SE" dirty="0"/>
              <a:t> i Linköping har jobbat med differentiering i minst 10 år.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0" kern="1200" dirty="0">
                <a:solidFill>
                  <a:schemeClr val="tx1"/>
                </a:solidFill>
                <a:effectLst/>
                <a:latin typeface="+mn-lt"/>
                <a:ea typeface="+mn-ea"/>
                <a:cs typeface="+mn-cs"/>
              </a:rPr>
              <a:t>Verksamhetschef </a:t>
            </a:r>
            <a:r>
              <a:rPr lang="sv-SE" sz="1200" b="0" kern="1200" dirty="0" err="1">
                <a:solidFill>
                  <a:schemeClr val="tx1"/>
                </a:solidFill>
                <a:effectLst/>
                <a:latin typeface="+mn-lt"/>
                <a:ea typeface="+mn-ea"/>
                <a:cs typeface="+mn-cs"/>
              </a:rPr>
              <a:t>Zimon</a:t>
            </a:r>
            <a:r>
              <a:rPr lang="sv-SE" sz="1200" b="0" kern="1200" dirty="0">
                <a:solidFill>
                  <a:schemeClr val="tx1"/>
                </a:solidFill>
                <a:effectLst/>
                <a:latin typeface="+mn-lt"/>
                <a:ea typeface="+mn-ea"/>
                <a:cs typeface="+mn-cs"/>
              </a:rPr>
              <a:t> </a:t>
            </a:r>
            <a:r>
              <a:rPr lang="sv-SE" sz="1200" b="0" kern="1200" dirty="0" err="1">
                <a:solidFill>
                  <a:schemeClr val="tx1"/>
                </a:solidFill>
                <a:effectLst/>
                <a:latin typeface="+mn-lt"/>
                <a:ea typeface="+mn-ea"/>
                <a:cs typeface="+mn-cs"/>
              </a:rPr>
              <a:t>Zeitelberg</a:t>
            </a:r>
            <a:r>
              <a:rPr lang="sv-SE" sz="1200" b="0"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Kvarnbacken vinnare i </a:t>
            </a:r>
            <a:r>
              <a:rPr lang="sv-SE" sz="1200" kern="1200" dirty="0" err="1">
                <a:solidFill>
                  <a:schemeClr val="tx1"/>
                </a:solidFill>
                <a:effectLst/>
                <a:latin typeface="+mn-lt"/>
                <a:ea typeface="+mn-ea"/>
                <a:cs typeface="+mn-cs"/>
              </a:rPr>
              <a:t>Ambeas</a:t>
            </a:r>
            <a:r>
              <a:rPr lang="sv-SE" sz="1200" kern="1200" dirty="0">
                <a:solidFill>
                  <a:schemeClr val="tx1"/>
                </a:solidFill>
                <a:effectLst/>
                <a:latin typeface="+mn-lt"/>
                <a:ea typeface="+mn-ea"/>
                <a:cs typeface="+mn-cs"/>
              </a:rPr>
              <a:t> kvalitetspris 2023  ”med ett starkt focus på kontinuerliga förbättringar”.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dirty="0">
                <a:solidFill>
                  <a:schemeClr val="tx1"/>
                </a:solidFill>
                <a:effectLst/>
                <a:latin typeface="+mn-lt"/>
                <a:ea typeface="+mn-ea"/>
                <a:cs typeface="+mn-cs"/>
              </a:rPr>
              <a:t>2. </a:t>
            </a:r>
            <a:r>
              <a:rPr lang="sv-SE" sz="1200" b="1" kern="1200" dirty="0">
                <a:solidFill>
                  <a:schemeClr val="tx1"/>
                </a:solidFill>
                <a:effectLst/>
                <a:latin typeface="+mn-lt"/>
                <a:ea typeface="+mn-ea"/>
                <a:cs typeface="+mn-cs"/>
              </a:rPr>
              <a:t>VISA FILMEN från Socialstyrelsen: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0" i="1" kern="1200" dirty="0">
                <a:solidFill>
                  <a:schemeClr val="tx1"/>
                </a:solidFill>
                <a:effectLst/>
                <a:latin typeface="+mn-lt"/>
                <a:ea typeface="+mn-ea"/>
                <a:cs typeface="+mn-cs"/>
              </a:rPr>
              <a:t>”Dela upp arbetsuppgifter mellan olika yrken i äldreomsorgen” -stöd för utvärdering och exempel på hur andra har gjort”.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1" kern="1200" dirty="0">
                <a:solidFill>
                  <a:schemeClr val="tx1"/>
                </a:solidFill>
                <a:effectLst/>
                <a:latin typeface="+mn-lt"/>
                <a:ea typeface="+mn-ea"/>
                <a:cs typeface="+mn-cs"/>
              </a:rPr>
              <a:t>Starta vid tidpunkten </a:t>
            </a:r>
            <a:r>
              <a:rPr lang="sv-SE" sz="1200" b="0" kern="1200" dirty="0">
                <a:solidFill>
                  <a:schemeClr val="tx1"/>
                </a:solidFill>
                <a:effectLst/>
                <a:latin typeface="+mn-lt"/>
                <a:ea typeface="+mn-ea"/>
                <a:cs typeface="+mn-cs"/>
              </a:rPr>
              <a:t>(presentation av verksamhetschef, Simon) </a:t>
            </a:r>
            <a:r>
              <a:rPr lang="sv-SE" sz="1200" b="1" kern="1200" dirty="0">
                <a:solidFill>
                  <a:schemeClr val="tx1"/>
                </a:solidFill>
                <a:effectLst/>
                <a:latin typeface="+mn-lt"/>
                <a:ea typeface="+mn-ea"/>
                <a:cs typeface="+mn-cs"/>
              </a:rPr>
              <a:t>26:51-30:21 (3,5 min)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3"/>
              </a:rPr>
              <a:t>Dela upp arbetsuppgifter mellan olika yrken i äldreomsorgen</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https://api.screen9.com/preview/A0oMQ4mjZx5Cc72XGojTRX89G-pCQAO54wMjSJnAPLwaCSNIYHXM-8IWuldpjBQQ</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endParaRPr lang="sv-SE"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3D8DCE9E-5E61-494A-B1C7-07CF81D2EDC8}" type="slidenum">
              <a:rPr lang="sv-SE" smtClean="0"/>
              <a:t>17</a:t>
            </a:fld>
            <a:endParaRPr lang="sv-SE"/>
          </a:p>
        </p:txBody>
      </p:sp>
    </p:spTree>
    <p:extLst>
      <p:ext uri="{BB962C8B-B14F-4D97-AF65-F5344CB8AC3E}">
        <p14:creationId xmlns:p14="http://schemas.microsoft.com/office/powerpoint/2010/main" val="1064663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3D8DCE9E-5E61-494A-B1C7-07CF81D2EDC8}" type="slidenum">
              <a:rPr lang="sv-SE" smtClean="0"/>
              <a:t>18</a:t>
            </a:fld>
            <a:endParaRPr lang="sv-SE"/>
          </a:p>
        </p:txBody>
      </p:sp>
    </p:spTree>
    <p:extLst>
      <p:ext uri="{BB962C8B-B14F-4D97-AF65-F5344CB8AC3E}">
        <p14:creationId xmlns:p14="http://schemas.microsoft.com/office/powerpoint/2010/main" val="3853477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3D8DCE9E-5E61-494A-B1C7-07CF81D2EDC8}" type="slidenum">
              <a:rPr lang="sv-SE" smtClean="0"/>
              <a:t>19</a:t>
            </a:fld>
            <a:endParaRPr lang="sv-SE"/>
          </a:p>
        </p:txBody>
      </p:sp>
    </p:spTree>
    <p:extLst>
      <p:ext uri="{BB962C8B-B14F-4D97-AF65-F5344CB8AC3E}">
        <p14:creationId xmlns:p14="http://schemas.microsoft.com/office/powerpoint/2010/main" val="393734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a:lnSpc>
                <a:spcPct val="90000"/>
              </a:lnSpc>
              <a:spcBef>
                <a:spcPts val="2500"/>
              </a:spcBef>
              <a:spcAft>
                <a:spcPts val="600"/>
              </a:spcAft>
            </a:pPr>
            <a:r>
              <a:rPr lang="sv-SE" b="0" dirty="0"/>
              <a:t>Styrgruppen har möten en gång/månad</a:t>
            </a:r>
          </a:p>
          <a:p>
            <a:pPr>
              <a:lnSpc>
                <a:spcPct val="90000"/>
              </a:lnSpc>
              <a:spcBef>
                <a:spcPts val="2500"/>
              </a:spcBef>
              <a:spcAft>
                <a:spcPts val="600"/>
              </a:spcAft>
            </a:pPr>
            <a:r>
              <a:rPr lang="sv-SE" b="0" dirty="0"/>
              <a:t>Projektgruppen har möten varannan vecka</a:t>
            </a:r>
          </a:p>
          <a:p>
            <a:pPr>
              <a:lnSpc>
                <a:spcPct val="90000"/>
              </a:lnSpc>
              <a:spcBef>
                <a:spcPts val="2500"/>
              </a:spcBef>
              <a:spcAft>
                <a:spcPts val="600"/>
              </a:spcAft>
            </a:pPr>
            <a:br>
              <a:rPr lang="sv-SE" i="1" dirty="0"/>
            </a:br>
            <a:endParaRPr lang="sv-SE" dirty="0"/>
          </a:p>
        </p:txBody>
      </p:sp>
      <p:sp>
        <p:nvSpPr>
          <p:cNvPr id="4" name="Platshållare för bildnummer 3"/>
          <p:cNvSpPr>
            <a:spLocks noGrp="1"/>
          </p:cNvSpPr>
          <p:nvPr>
            <p:ph type="sldNum" sz="quarter" idx="5"/>
          </p:nvPr>
        </p:nvSpPr>
        <p:spPr/>
        <p:txBody>
          <a:bodyPr/>
          <a:lstStyle/>
          <a:p>
            <a:fld id="{7A8537D1-8EB6-4A71-B7C4-97A3D64E894F}" type="slidenum">
              <a:rPr lang="sv-SE" smtClean="0"/>
              <a:t>2</a:t>
            </a:fld>
            <a:endParaRPr lang="sv-SE"/>
          </a:p>
        </p:txBody>
      </p:sp>
    </p:spTree>
    <p:extLst>
      <p:ext uri="{BB962C8B-B14F-4D97-AF65-F5344CB8AC3E}">
        <p14:creationId xmlns:p14="http://schemas.microsoft.com/office/powerpoint/2010/main" val="3195568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Information till medarbetare för fortsatta dialoger och samarbete</a:t>
            </a:r>
          </a:p>
          <a:p>
            <a:r>
              <a:rPr lang="sv-SE" b="0" dirty="0"/>
              <a:t>Kommer att starta en arbetsgrupp med en representant från varje hus och en på Norrgården</a:t>
            </a:r>
          </a:p>
          <a:p>
            <a:r>
              <a:rPr lang="sv-SE" b="0" dirty="0"/>
              <a:t>Arbete i de olika verksamheterna kommer att ske med alla medarbetare framgent.</a:t>
            </a:r>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3D8DCE9E-5E61-494A-B1C7-07CF81D2EDC8}" type="slidenum">
              <a:rPr lang="sv-SE" smtClean="0"/>
              <a:t>20</a:t>
            </a:fld>
            <a:endParaRPr lang="sv-SE"/>
          </a:p>
        </p:txBody>
      </p:sp>
    </p:spTree>
    <p:extLst>
      <p:ext uri="{BB962C8B-B14F-4D97-AF65-F5344CB8AC3E}">
        <p14:creationId xmlns:p14="http://schemas.microsoft.com/office/powerpoint/2010/main" val="348696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3D8DCE9E-5E61-494A-B1C7-07CF81D2EDC8}" type="slidenum">
              <a:rPr lang="sv-SE" smtClean="0"/>
              <a:t>21</a:t>
            </a:fld>
            <a:endParaRPr lang="sv-SE"/>
          </a:p>
        </p:txBody>
      </p:sp>
    </p:spTree>
    <p:extLst>
      <p:ext uri="{BB962C8B-B14F-4D97-AF65-F5344CB8AC3E}">
        <p14:creationId xmlns:p14="http://schemas.microsoft.com/office/powerpoint/2010/main" val="2839903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3D8DCE9E-5E61-494A-B1C7-07CF81D2EDC8}" type="slidenum">
              <a:rPr lang="sv-SE" smtClean="0"/>
              <a:t>22</a:t>
            </a:fld>
            <a:endParaRPr lang="sv-SE"/>
          </a:p>
        </p:txBody>
      </p:sp>
    </p:spTree>
    <p:extLst>
      <p:ext uri="{BB962C8B-B14F-4D97-AF65-F5344CB8AC3E}">
        <p14:creationId xmlns:p14="http://schemas.microsoft.com/office/powerpoint/2010/main" val="321871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C2AD9-8A22-C21D-57D9-1AD20466A28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20732B1-9E40-DBF6-08D9-A39980B63787}"/>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BAAEA4F1-EFB6-08F9-7748-921605160F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Vad har lett till projektet?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UTMANINGAR INOM KOMPETENSFÖRSÖRJNING I ÄLDREOMSORGEN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◾Brist på utbildad personal: </a:t>
            </a:r>
            <a:r>
              <a:rPr lang="sv-SE" dirty="0"/>
              <a:t>Antalet undersköterskor har minskat med 4,5</a:t>
            </a:r>
            <a:r>
              <a:rPr lang="sv-SE" u="none" dirty="0"/>
              <a:t>% inom äldreomsorgen sen 2022 i hela Sverige. I Piteå kommun har också antalet undersköterskor minskat under åren (</a:t>
            </a:r>
            <a:r>
              <a:rPr lang="sv-SE" sz="1200" b="1" kern="1200" dirty="0">
                <a:solidFill>
                  <a:schemeClr val="tx1"/>
                </a:solidFill>
                <a:effectLst/>
                <a:latin typeface="+mn-lt"/>
                <a:ea typeface="+mn-ea"/>
                <a:cs typeface="+mn-cs"/>
              </a:rPr>
              <a:t>Piteå Kommun mellan åren 2022 (704 stycken) och 2025 (573 stycken, </a:t>
            </a:r>
            <a:r>
              <a:rPr lang="sv-SE" u="none" dirty="0"/>
              <a:t>antalet anställda </a:t>
            </a:r>
            <a:r>
              <a:rPr lang="sv-SE" sz="1200" b="0" kern="1200" dirty="0">
                <a:solidFill>
                  <a:schemeClr val="tx1"/>
                </a:solidFill>
                <a:effectLst/>
                <a:latin typeface="+mn-lt"/>
                <a:ea typeface="+mn-ea"/>
                <a:cs typeface="+mn-cs"/>
              </a:rPr>
              <a:t>undersköterskor under året inom</a:t>
            </a:r>
            <a:r>
              <a:rPr lang="sv-SE" sz="1200" kern="1200" dirty="0">
                <a:solidFill>
                  <a:schemeClr val="tx1"/>
                </a:solidFill>
                <a:effectLst/>
                <a:latin typeface="+mn-lt"/>
                <a:ea typeface="+mn-ea"/>
                <a:cs typeface="+mn-cs"/>
              </a:rPr>
              <a:t> äldreomsorgen </a:t>
            </a:r>
            <a:r>
              <a:rPr lang="sv-SE" sz="1200" kern="1200" dirty="0" err="1">
                <a:solidFill>
                  <a:schemeClr val="tx1"/>
                </a:solidFill>
                <a:effectLst/>
                <a:latin typeface="+mn-lt"/>
                <a:ea typeface="+mn-ea"/>
                <a:cs typeface="+mn-cs"/>
              </a:rPr>
              <a:t>ink.l</a:t>
            </a:r>
            <a:r>
              <a:rPr lang="sv-SE" sz="1200" kern="1200" dirty="0">
                <a:solidFill>
                  <a:schemeClr val="tx1"/>
                </a:solidFill>
                <a:effectLst/>
                <a:latin typeface="+mn-lt"/>
                <a:ea typeface="+mn-ea"/>
                <a:cs typeface="+mn-cs"/>
              </a:rPr>
              <a:t> HSL undersköterska i</a:t>
            </a:r>
            <a:r>
              <a:rPr lang="sv-SE" sz="1200" b="1" kern="1200" dirty="0">
                <a:solidFill>
                  <a:schemeClr val="tx1"/>
                </a:solidFill>
                <a:effectLst/>
                <a:latin typeface="+mn-lt"/>
                <a:ea typeface="+mn-ea"/>
                <a:cs typeface="+mn-cs"/>
              </a:rPr>
              <a:t> ) </a:t>
            </a:r>
            <a:endParaRPr lang="sv-SE" u="none" dirty="0"/>
          </a:p>
          <a:p>
            <a:endParaRPr lang="sv-S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◾Demografiska förändringar: </a:t>
            </a:r>
            <a:r>
              <a:rPr lang="sv-SE" sz="1200" b="0" i="0" kern="1200" dirty="0">
                <a:solidFill>
                  <a:schemeClr val="tx1"/>
                </a:solidFill>
                <a:effectLst/>
                <a:latin typeface="+mn-lt"/>
                <a:ea typeface="+mn-ea"/>
                <a:cs typeface="+mn-cs"/>
              </a:rPr>
              <a:t>Antalet anställda </a:t>
            </a:r>
            <a:r>
              <a:rPr lang="sv-SE" sz="1200" b="0" i="0" u="none" kern="1200" dirty="0">
                <a:solidFill>
                  <a:schemeClr val="tx1"/>
                </a:solidFill>
                <a:effectLst/>
                <a:latin typeface="+mn-lt"/>
                <a:ea typeface="+mn-ea"/>
                <a:cs typeface="+mn-cs"/>
              </a:rPr>
              <a:t>inom äldreomsorgen behöver </a:t>
            </a:r>
            <a:r>
              <a:rPr lang="sv-SE" sz="1200" b="0" i="0" kern="1200" dirty="0">
                <a:solidFill>
                  <a:schemeClr val="tx1"/>
                </a:solidFill>
                <a:effectLst/>
                <a:latin typeface="+mn-lt"/>
                <a:ea typeface="+mn-ea"/>
                <a:cs typeface="+mn-cs"/>
              </a:rPr>
              <a:t>öka med 65 600 personer fram till 2033 (32%), därtill tillkommer hälso-och sjukvård. </a:t>
            </a:r>
            <a:r>
              <a:rPr lang="sv-SE" dirty="0">
                <a:ea typeface="Cambria" panose="02040503050406030204" pitchFamily="18" charset="0"/>
                <a:cs typeface="Times New Roman" panose="02020603050405020304" pitchFamily="18" charset="0"/>
              </a:rPr>
              <a:t>F</a:t>
            </a:r>
            <a:r>
              <a:rPr lang="sv-SE" dirty="0"/>
              <a:t>ler äldre med </a:t>
            </a:r>
            <a:r>
              <a:rPr lang="sv-SE" b="1" dirty="0"/>
              <a:t>komplexa vårdbehov </a:t>
            </a:r>
            <a:r>
              <a:rPr lang="sv-SE" dirty="0"/>
              <a:t>kräver mer kvalificerad personal. </a:t>
            </a:r>
            <a:r>
              <a:rPr lang="sv-SE" sz="1200" b="0" i="0" kern="1200" dirty="0">
                <a:solidFill>
                  <a:schemeClr val="tx1"/>
                </a:solidFill>
                <a:effectLst/>
                <a:latin typeface="+mn-lt"/>
                <a:ea typeface="+mn-ea"/>
                <a:cs typeface="+mn-cs"/>
              </a:rPr>
              <a:t>Demografi visar befolkningens sammansättning, förändringar och trender.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pPr fontAlgn="ctr"/>
            <a:r>
              <a:rPr lang="sv-SE" sz="1200" b="1" i="0" kern="1200" dirty="0">
                <a:solidFill>
                  <a:schemeClr val="tx1"/>
                </a:solidFill>
                <a:effectLst/>
                <a:latin typeface="+mn-lt"/>
                <a:ea typeface="+mn-ea"/>
                <a:cs typeface="+mn-cs"/>
              </a:rPr>
              <a:t>◾</a:t>
            </a:r>
            <a:r>
              <a:rPr lang="sv-SE" dirty="0"/>
              <a:t>Många går i </a:t>
            </a:r>
            <a:r>
              <a:rPr lang="sv-SE" b="1" dirty="0"/>
              <a:t>pension</a:t>
            </a:r>
            <a:r>
              <a:rPr lang="sv-SE" dirty="0"/>
              <a:t> under perioden. Genomsnittlig pensionsålder  63 år (alla 66 år).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a:t>
            </a:r>
            <a:r>
              <a:rPr lang="sv-SE" b="1" dirty="0"/>
              <a:t>Omställning till nya arbetssätt och teknik</a:t>
            </a:r>
            <a:r>
              <a:rPr lang="sv-SE" dirty="0"/>
              <a:t>: Digitalisering och nya arbetsformer kräver ny kompetens</a:t>
            </a:r>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Utmaningarna i kompetensförsörjningen handlar både om att det behöver finnas tillräckligt många som arbetar inom vården och omsorgen för äldre personer, och att de har rätt kompetens för att möta äldre personers behov.</a:t>
            </a:r>
          </a:p>
          <a:p>
            <a:endParaRPr lang="sv-SE" sz="1200" b="0" i="0" kern="1200" dirty="0">
              <a:solidFill>
                <a:schemeClr val="tx1"/>
              </a:solidFill>
              <a:effectLst/>
              <a:latin typeface="+mn-lt"/>
              <a:ea typeface="+mn-ea"/>
              <a:cs typeface="+mn-cs"/>
            </a:endParaRPr>
          </a:p>
          <a:p>
            <a:pPr marL="285750" indent="-285750" algn="l">
              <a:buFont typeface="Wingdings" panose="05000000000000000000" pitchFamily="2" charset="2"/>
              <a:buChar char="Ø"/>
            </a:pPr>
            <a:r>
              <a:rPr lang="sv-SE" dirty="0"/>
              <a:t>Källa: </a:t>
            </a:r>
            <a:r>
              <a:rPr lang="sv-SE" dirty="0">
                <a:hlinkClick r:id="rId3">
                  <a:extLst>
                    <a:ext uri="{A12FA001-AC4F-418D-AE19-62706E023703}">
                      <ahyp:hlinkClr xmlns:ahyp="http://schemas.microsoft.com/office/drawing/2018/hyperlinkcolor" val="tx"/>
                    </a:ext>
                  </a:extLst>
                </a:hlinkClick>
              </a:rPr>
              <a:t>Årets lägesrapport – Vård och omsorg för äldre – Socialstyrelsen</a:t>
            </a:r>
            <a:endParaRPr lang="sv-SE" dirty="0"/>
          </a:p>
          <a:p>
            <a:pPr marL="285750" indent="-285750" algn="l">
              <a:buFont typeface="Wingdings" panose="05000000000000000000" pitchFamily="2" charset="2"/>
              <a:buChar char="Ø"/>
            </a:pPr>
            <a:r>
              <a:rPr lang="sv-SE" dirty="0">
                <a:hlinkClick r:id="rId4">
                  <a:extLst>
                    <a:ext uri="{A12FA001-AC4F-418D-AE19-62706E023703}">
                      <ahyp:hlinkClr xmlns:ahyp="http://schemas.microsoft.com/office/drawing/2018/hyperlinkcolor" val="tx"/>
                    </a:ext>
                  </a:extLst>
                </a:hlinkClick>
              </a:rPr>
              <a:t>Välfärdens kompetensförsörjning – Personalprognos 2023–2033 och strategier för att klara kompetensförsörjningen</a:t>
            </a:r>
            <a:endParaRPr lang="sv-SE" dirty="0"/>
          </a:p>
          <a:p>
            <a:endParaRPr lang="sv-SE" dirty="0"/>
          </a:p>
        </p:txBody>
      </p:sp>
      <p:sp>
        <p:nvSpPr>
          <p:cNvPr id="4" name="Platshållare för sidfot 3">
            <a:extLst>
              <a:ext uri="{FF2B5EF4-FFF2-40B4-BE49-F238E27FC236}">
                <a16:creationId xmlns:a16="http://schemas.microsoft.com/office/drawing/2014/main" id="{DA5E30E9-42B7-BADC-BD03-4E6B18814923}"/>
              </a:ext>
            </a:extLst>
          </p:cNvPr>
          <p:cNvSpPr>
            <a:spLocks noGrp="1"/>
          </p:cNvSpPr>
          <p:nvPr>
            <p:ph type="ftr" sz="quarter" idx="4"/>
          </p:nvPr>
        </p:nvSpPr>
        <p:spPr/>
        <p:txBody>
          <a:bodyPr/>
          <a:lstStyle/>
          <a:p>
            <a:endParaRPr lang="sv-SE"/>
          </a:p>
        </p:txBody>
      </p:sp>
      <p:sp>
        <p:nvSpPr>
          <p:cNvPr id="5" name="Platshållare för bildnummer 4">
            <a:extLst>
              <a:ext uri="{FF2B5EF4-FFF2-40B4-BE49-F238E27FC236}">
                <a16:creationId xmlns:a16="http://schemas.microsoft.com/office/drawing/2014/main" id="{F6877B37-6D58-56EC-BFA6-C410F5911B5A}"/>
              </a:ext>
            </a:extLst>
          </p:cNvPr>
          <p:cNvSpPr>
            <a:spLocks noGrp="1"/>
          </p:cNvSpPr>
          <p:nvPr>
            <p:ph type="sldNum" sz="quarter" idx="5"/>
          </p:nvPr>
        </p:nvSpPr>
        <p:spPr/>
        <p:txBody>
          <a:bodyPr/>
          <a:lstStyle/>
          <a:p>
            <a:fld id="{3D8DCE9E-5E61-494A-B1C7-07CF81D2EDC8}" type="slidenum">
              <a:rPr lang="sv-SE" smtClean="0"/>
              <a:t>3</a:t>
            </a:fld>
            <a:endParaRPr lang="sv-SE"/>
          </a:p>
        </p:txBody>
      </p:sp>
    </p:spTree>
    <p:extLst>
      <p:ext uri="{BB962C8B-B14F-4D97-AF65-F5344CB8AC3E}">
        <p14:creationId xmlns:p14="http://schemas.microsoft.com/office/powerpoint/2010/main" val="242311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BEFOLKNINGSFÖRÄNDRINGAR-hela Sverige/Piteå. </a:t>
            </a:r>
            <a:r>
              <a:rPr lang="sv-SE" b="0" dirty="0"/>
              <a:t>Förändring i procent i olika åldersgrupper 2024 jämfört med beräknad framskrivning för 2034</a:t>
            </a:r>
          </a:p>
          <a:p>
            <a:endParaRPr lang="sv-SE" b="1" dirty="0"/>
          </a:p>
          <a:p>
            <a:r>
              <a:rPr lang="sv-SE" b="1" dirty="0"/>
              <a:t>0-19 år: </a:t>
            </a:r>
            <a:r>
              <a:rPr lang="sv-SE" dirty="0"/>
              <a:t>Färre barn och unga 2034 jämfört med 2024</a:t>
            </a:r>
          </a:p>
          <a:p>
            <a:endParaRPr lang="sv-SE" dirty="0"/>
          </a:p>
          <a:p>
            <a:r>
              <a:rPr lang="sv-SE" b="1" dirty="0"/>
              <a:t>20-66 år: </a:t>
            </a:r>
            <a:r>
              <a:rPr lang="sv-SE" dirty="0"/>
              <a:t>Liten ökning av personer i arbetsför ålder. </a:t>
            </a:r>
            <a:r>
              <a:rPr lang="sv-SE" b="1" dirty="0"/>
              <a:t>Piteå minskning -2,6%. </a:t>
            </a:r>
          </a:p>
          <a:p>
            <a:endParaRPr lang="sv-SE" dirty="0"/>
          </a:p>
          <a:p>
            <a:r>
              <a:rPr lang="sv-SE" dirty="0"/>
              <a:t>Kraftig ökning av personer </a:t>
            </a:r>
            <a:r>
              <a:rPr lang="sv-SE" b="1" dirty="0"/>
              <a:t>80 år och äldre. 85+ ökar med 60%. </a:t>
            </a:r>
            <a:endParaRPr lang="sv-SE" dirty="0"/>
          </a:p>
          <a:p>
            <a:endParaRPr lang="sv-SE" dirty="0"/>
          </a:p>
          <a:p>
            <a:r>
              <a:rPr lang="sv-SE" dirty="0"/>
              <a:t>Sammantaget ökar befolkningen med 2 % kommande tio år vilket är en låg ökningstakt jämfört med föregående tioårsperiod. </a:t>
            </a:r>
          </a:p>
          <a:p>
            <a:endParaRPr lang="sv-SE" b="1" dirty="0"/>
          </a:p>
          <a:p>
            <a:r>
              <a:rPr lang="sv-SE" b="1" dirty="0"/>
              <a:t>PITEÅ minskning -1,9% </a:t>
            </a:r>
            <a:r>
              <a:rPr lang="sv-SE" dirty="0"/>
              <a:t>kommande tio år</a:t>
            </a:r>
            <a:r>
              <a:rPr lang="sv-SE" b="1" dirty="0"/>
              <a:t>. </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Källor: Bild 1: </a:t>
            </a:r>
            <a:r>
              <a:rPr lang="sv-SE" dirty="0">
                <a:hlinkClick r:id="rId3">
                  <a:extLst>
                    <a:ext uri="{A12FA001-AC4F-418D-AE19-62706E023703}">
                      <ahyp:hlinkClr xmlns:ahyp="http://schemas.microsoft.com/office/drawing/2018/hyperlinkcolor" val="tx"/>
                    </a:ext>
                  </a:extLst>
                </a:hlinkClick>
              </a:rPr>
              <a:t>Demografi och befolkning – SKR</a:t>
            </a:r>
            <a:r>
              <a:rPr lang="sv-SE" dirty="0"/>
              <a:t> Bild 2 (Piteå): </a:t>
            </a:r>
            <a:r>
              <a:rPr lang="sv-SE" dirty="0">
                <a:hlinkClick r:id="rId4">
                  <a:extLst>
                    <a:ext uri="{A12FA001-AC4F-418D-AE19-62706E023703}">
                      <ahyp:hlinkClr xmlns:ahyp="http://schemas.microsoft.com/office/drawing/2018/hyperlinkcolor" val="tx"/>
                    </a:ext>
                  </a:extLst>
                </a:hlinkClick>
              </a:rPr>
              <a:t>SKR:s visualiseringsverktyg</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DAB2E522-5C93-BF40-98CD-1781DF6C162C}" type="slidenum">
              <a:rPr lang="sv-SE" smtClean="0"/>
              <a:t>4</a:t>
            </a:fld>
            <a:endParaRPr lang="sv-SE"/>
          </a:p>
        </p:txBody>
      </p:sp>
    </p:spTree>
    <p:extLst>
      <p:ext uri="{BB962C8B-B14F-4D97-AF65-F5344CB8AC3E}">
        <p14:creationId xmlns:p14="http://schemas.microsoft.com/office/powerpoint/2010/main" val="2218795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200" b="1" dirty="0"/>
              <a:t>SAMMANFATTNING befolkningsförändring och demografi:</a:t>
            </a:r>
          </a:p>
          <a:p>
            <a:pPr marL="171450" indent="-171450">
              <a:buFont typeface="Arial" panose="020B0604020202020204" pitchFamily="34" charset="0"/>
              <a:buChar char="•"/>
            </a:pPr>
            <a:r>
              <a:rPr lang="sv-SE" sz="1200" dirty="0"/>
              <a:t>Färre barn och unga, liten ökning av personer i arbetsför ålder. </a:t>
            </a:r>
          </a:p>
          <a:p>
            <a:pPr marL="171450" indent="-171450">
              <a:buFont typeface="Arial" panose="020B0604020202020204" pitchFamily="34" charset="0"/>
              <a:buChar char="•"/>
            </a:pPr>
            <a:r>
              <a:rPr lang="sv-SE" sz="1200" dirty="0">
                <a:effectLst/>
              </a:rPr>
              <a:t>Kraftigt ökade behov av personal inom äldreomsorgen och hälso- och sjukvården, </a:t>
            </a:r>
            <a:r>
              <a:rPr lang="sv-SE" sz="1200" dirty="0"/>
              <a:t>personer 85+ökar mest</a:t>
            </a:r>
            <a:r>
              <a:rPr lang="sv-SE" sz="1200" dirty="0">
                <a:effectLst/>
              </a:rPr>
              <a:t>. </a:t>
            </a:r>
          </a:p>
          <a:p>
            <a:pPr marL="171450" indent="-171450">
              <a:buFont typeface="Arial" panose="020B0604020202020204" pitchFamily="34" charset="0"/>
              <a:buChar char="•"/>
            </a:pPr>
            <a:r>
              <a:rPr lang="sv-SE" sz="1200" u="sng" dirty="0"/>
              <a:t>Omfördelning av resurser nödvändigt  </a:t>
            </a:r>
          </a:p>
          <a:p>
            <a:pPr marL="171450" indent="-171450">
              <a:buFont typeface="Arial" panose="020B0604020202020204" pitchFamily="34" charset="0"/>
              <a:buChar char="•"/>
            </a:pPr>
            <a:r>
              <a:rPr lang="sv-SE" sz="1200" dirty="0"/>
              <a:t>Lokala förändringar, behov &amp; förutsättningar måste styra </a:t>
            </a:r>
          </a:p>
          <a:p>
            <a:pPr marL="0" indent="0">
              <a:buFont typeface="Arial" panose="020B0604020202020204" pitchFamily="34" charset="0"/>
              <a:buNone/>
            </a:pPr>
            <a:endParaRPr lang="sv-SE"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t>Källa: </a:t>
            </a:r>
            <a:r>
              <a:rPr lang="sv-SE" dirty="0">
                <a:hlinkClick r:id="rId3">
                  <a:extLst>
                    <a:ext uri="{A12FA001-AC4F-418D-AE19-62706E023703}">
                      <ahyp:hlinkClr xmlns:ahyp="http://schemas.microsoft.com/office/drawing/2018/hyperlinkcolor" val="tx"/>
                    </a:ext>
                  </a:extLst>
                </a:hlinkClick>
              </a:rPr>
              <a:t>Demografi och befolkning – SKR</a:t>
            </a:r>
            <a:endParaRPr lang="sv-SE" dirty="0"/>
          </a:p>
          <a:p>
            <a:pPr marL="0" indent="0">
              <a:buFont typeface="Arial" panose="020B0604020202020204" pitchFamily="34" charset="0"/>
              <a:buNone/>
            </a:pPr>
            <a:endParaRPr lang="sv-SE" sz="1200" dirty="0"/>
          </a:p>
          <a:p>
            <a:endParaRPr lang="sv-SE" dirty="0"/>
          </a:p>
        </p:txBody>
      </p:sp>
      <p:sp>
        <p:nvSpPr>
          <p:cNvPr id="4" name="Platshållare för bildnummer 3"/>
          <p:cNvSpPr>
            <a:spLocks noGrp="1"/>
          </p:cNvSpPr>
          <p:nvPr>
            <p:ph type="sldNum" sz="quarter" idx="5"/>
          </p:nvPr>
        </p:nvSpPr>
        <p:spPr/>
        <p:txBody>
          <a:bodyPr/>
          <a:lstStyle/>
          <a:p>
            <a:fld id="{DAB2E522-5C93-BF40-98CD-1781DF6C162C}" type="slidenum">
              <a:rPr lang="sv-SE" smtClean="0"/>
              <a:t>5</a:t>
            </a:fld>
            <a:endParaRPr lang="sv-SE"/>
          </a:p>
        </p:txBody>
      </p:sp>
    </p:spTree>
    <p:extLst>
      <p:ext uri="{BB962C8B-B14F-4D97-AF65-F5344CB8AC3E}">
        <p14:creationId xmlns:p14="http://schemas.microsoft.com/office/powerpoint/2010/main" val="2823382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ARBETSLÖSHET I PITEÅ oktober 2025 3,6% </a:t>
            </a:r>
            <a:r>
              <a:rPr lang="sv-SE" b="0" dirty="0"/>
              <a:t>(inskrivna arbetslösa, kan vara i åtgärd).  Öppet arbetslösa 2,2% dvs de som är tillgängliga för arbete. </a:t>
            </a:r>
            <a:endParaRPr lang="sv-SE" dirty="0"/>
          </a:p>
          <a:p>
            <a:r>
              <a:rPr lang="sv-SE" dirty="0"/>
              <a:t>747 personer (motsvarar 3,6%) av 20 750 invånare ( i arbetsför ålder 20-66 år)är arbetslösa i Piteå. </a:t>
            </a:r>
            <a:r>
              <a:rPr lang="sv-SE" b="1" dirty="0"/>
              <a:t>3,8% januari 2026. </a:t>
            </a:r>
          </a:p>
          <a:p>
            <a:endParaRPr lang="sv-SE" dirty="0"/>
          </a:p>
          <a:p>
            <a:r>
              <a:rPr lang="sv-SE" dirty="0"/>
              <a:t>Källa: </a:t>
            </a:r>
            <a:r>
              <a:rPr lang="sv-SE" dirty="0">
                <a:hlinkClick r:id="rId3">
                  <a:extLst>
                    <a:ext uri="{A12FA001-AC4F-418D-AE19-62706E023703}">
                      <ahyp:hlinkClr xmlns:ahyp="http://schemas.microsoft.com/office/drawing/2018/hyperlinkcolor" val="tx"/>
                    </a:ext>
                  </a:extLst>
                </a:hlinkClick>
              </a:rPr>
              <a:t>Statistikverktyget</a:t>
            </a:r>
            <a:r>
              <a:rPr lang="sv-SE" dirty="0"/>
              <a:t> Arbetsförmedlingen</a:t>
            </a:r>
          </a:p>
          <a:p>
            <a:endParaRPr lang="sv-SE"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3D8DCE9E-5E61-494A-B1C7-07CF81D2EDC8}" type="slidenum">
              <a:rPr lang="sv-SE" smtClean="0"/>
              <a:t>6</a:t>
            </a:fld>
            <a:endParaRPr lang="sv-SE"/>
          </a:p>
        </p:txBody>
      </p:sp>
    </p:spTree>
    <p:extLst>
      <p:ext uri="{BB962C8B-B14F-4D97-AF65-F5344CB8AC3E}">
        <p14:creationId xmlns:p14="http://schemas.microsoft.com/office/powerpoint/2010/main" val="4247034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u="none" dirty="0"/>
              <a:t>UTMANINGAR - PITEÅ KOMMUN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u="none" dirty="0"/>
              <a:t>Viss info från </a:t>
            </a:r>
            <a:r>
              <a:rPr lang="sv-SE" sz="1200" b="0" i="1" u="none" dirty="0"/>
              <a:t>Förstudie ESF projekt-Framtidens kompetensförsörjning 2024</a:t>
            </a:r>
            <a:r>
              <a:rPr lang="sv-SE" sz="1200" b="0" u="non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effectLst/>
              <a:latin typeface="+mn-lt"/>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a:t>
            </a:r>
            <a:r>
              <a:rPr lang="sv-SE" sz="1200" dirty="0">
                <a:ea typeface="Cambria" panose="02040503050406030204" pitchFamily="18" charset="0"/>
                <a:cs typeface="Times New Roman" panose="02020603050405020304" pitchFamily="18" charset="0"/>
              </a:rPr>
              <a:t>Tidigare </a:t>
            </a:r>
            <a:r>
              <a:rPr lang="sv-SE" sz="1200" b="1" dirty="0">
                <a:ea typeface="Cambria" panose="02040503050406030204" pitchFamily="18" charset="0"/>
                <a:cs typeface="Times New Roman" panose="02020603050405020304" pitchFamily="18" charset="0"/>
              </a:rPr>
              <a:t>insatser </a:t>
            </a:r>
            <a:r>
              <a:rPr lang="sv-SE" sz="1200" dirty="0">
                <a:ea typeface="Cambria" panose="02040503050406030204" pitchFamily="18" charset="0"/>
                <a:cs typeface="Times New Roman" panose="02020603050405020304" pitchFamily="18" charset="0"/>
              </a:rPr>
              <a:t>har gett erfarenheter men inte löst grundproblemen: Ex. </a:t>
            </a:r>
            <a:r>
              <a:rPr lang="sv-SE" sz="1200" dirty="0">
                <a:effectLst/>
                <a:latin typeface="+mn-lt"/>
                <a:ea typeface="Cambria" panose="02040503050406030204" pitchFamily="18" charset="0"/>
                <a:cs typeface="Times New Roman" panose="02020603050405020304" pitchFamily="18" charset="0"/>
              </a:rPr>
              <a:t>Vårdlyftet, äldreomsorgslyftet,</a:t>
            </a:r>
            <a:r>
              <a:rPr lang="sv-SE" sz="1200" dirty="0">
                <a:latin typeface="+mn-lt"/>
                <a:ea typeface="Cambria" panose="02040503050406030204" pitchFamily="18" charset="0"/>
              </a:rPr>
              <a:t> språkstödjande utbildningar, </a:t>
            </a:r>
            <a:r>
              <a:rPr lang="sv-SE" sz="1200" dirty="0">
                <a:effectLst/>
                <a:latin typeface="+mn-lt"/>
                <a:ea typeface="Cambria" panose="02040503050406030204" pitchFamily="18" charset="0"/>
                <a:cs typeface="Times New Roman" panose="02020603050405020304" pitchFamily="18" charset="0"/>
              </a:rPr>
              <a:t> ESF-projekt…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mn-lt"/>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a:t>
            </a:r>
            <a:r>
              <a:rPr lang="sv-SE" sz="1200" dirty="0">
                <a:ea typeface="Cambria" panose="02040503050406030204" pitchFamily="18" charset="0"/>
                <a:cs typeface="Times New Roman" panose="02020603050405020304" pitchFamily="18" charset="0"/>
              </a:rPr>
              <a:t>B</a:t>
            </a:r>
            <a:r>
              <a:rPr lang="sv-SE" sz="1200" dirty="0"/>
              <a:t>rist på incitament för att utbilda sig inom vård och omsorg eller snarare </a:t>
            </a:r>
            <a:r>
              <a:rPr lang="sv-SE" sz="1200" dirty="0">
                <a:effectLst/>
                <a:latin typeface="+mn-lt"/>
                <a:ea typeface="Cambria" panose="02040503050406030204" pitchFamily="18" charset="0"/>
                <a:cs typeface="Times New Roman" panose="02020603050405020304" pitchFamily="18" charset="0"/>
              </a:rPr>
              <a:t>brist på utbildningar inom vård och omsorg på gymnasiet. Komvux i Piteå utbildar 120 </a:t>
            </a:r>
            <a:r>
              <a:rPr lang="sv-SE" sz="1200" dirty="0" err="1">
                <a:effectLst/>
                <a:latin typeface="+mn-lt"/>
                <a:ea typeface="Cambria" panose="02040503050406030204" pitchFamily="18" charset="0"/>
                <a:cs typeface="Times New Roman" panose="02020603050405020304" pitchFamily="18" charset="0"/>
              </a:rPr>
              <a:t>usk</a:t>
            </a:r>
            <a:r>
              <a:rPr lang="sv-SE" sz="1200" dirty="0">
                <a:effectLst/>
                <a:latin typeface="+mn-lt"/>
                <a:ea typeface="Cambria" panose="02040503050406030204" pitchFamily="18" charset="0"/>
                <a:cs typeface="Times New Roman" panose="02020603050405020304" pitchFamily="18" charset="0"/>
              </a:rPr>
              <a:t>/år.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a:t>
            </a:r>
            <a:r>
              <a:rPr lang="sv-SE" sz="1200" b="0" dirty="0"/>
              <a:t>Hög</a:t>
            </a:r>
            <a:r>
              <a:rPr lang="sv-SE" sz="1200" b="1" dirty="0"/>
              <a:t> personalomsättning </a:t>
            </a:r>
            <a:r>
              <a:rPr lang="sv-SE" sz="1200" dirty="0">
                <a:ea typeface="Cambria" panose="02040503050406030204" pitchFamily="18" charset="0"/>
                <a:cs typeface="Times New Roman" panose="02020603050405020304" pitchFamily="18" charset="0"/>
              </a:rPr>
              <a:t>och brist på </a:t>
            </a:r>
            <a:r>
              <a:rPr lang="sv-SE" sz="1200" b="1" dirty="0">
                <a:ea typeface="Cambria" panose="02040503050406030204" pitchFamily="18" charset="0"/>
                <a:cs typeface="Times New Roman" panose="02020603050405020304" pitchFamily="18" charset="0"/>
              </a:rPr>
              <a:t>utbildad personal. </a:t>
            </a:r>
            <a:r>
              <a:rPr lang="sv-SE" sz="1200" dirty="0">
                <a:ea typeface="Cambria" panose="02040503050406030204" pitchFamily="18" charset="0"/>
                <a:cs typeface="Times New Roman" panose="02020603050405020304" pitchFamily="18" charset="0"/>
              </a:rPr>
              <a:t>Stort </a:t>
            </a:r>
            <a:r>
              <a:rPr lang="sv-SE" sz="1200" b="1" dirty="0">
                <a:ea typeface="Cambria" panose="02040503050406030204" pitchFamily="18" charset="0"/>
                <a:cs typeface="Times New Roman" panose="02020603050405020304" pitchFamily="18" charset="0"/>
              </a:rPr>
              <a:t>vikariebehov.</a:t>
            </a:r>
            <a:r>
              <a:rPr lang="sv-SE" sz="1200" dirty="0">
                <a:ea typeface="Cambria" panose="020405030504060302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Stort inflöde av ny personal med begränsad erfarenhet och b</a:t>
            </a:r>
            <a:r>
              <a:rPr lang="sv-SE" sz="1100" dirty="0"/>
              <a:t>rist på vård</a:t>
            </a:r>
            <a:r>
              <a:rPr lang="sv-SE" sz="1100" b="0" dirty="0"/>
              <a:t>utbildning </a:t>
            </a:r>
            <a:r>
              <a:rPr lang="sv-SE" sz="1100" dirty="0"/>
              <a:t>som kräver extra handledning</a:t>
            </a:r>
            <a:r>
              <a:rPr lang="en-US" sz="1100" dirty="0"/>
              <a:t>.</a:t>
            </a:r>
            <a:r>
              <a:rPr lang="sv-SE" sz="1200" b="0" dirty="0"/>
              <a:t> </a:t>
            </a:r>
            <a:r>
              <a:rPr lang="sv-SE" sz="1200" dirty="0"/>
              <a:t>Högt inflöde av vikarier då många lämnar efter kort tid.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sv-SE" sz="1200" b="1" i="0" kern="1200" dirty="0">
                <a:solidFill>
                  <a:schemeClr val="tx1"/>
                </a:solidFill>
                <a:effectLst/>
                <a:latin typeface="+mn-lt"/>
                <a:ea typeface="+mn-ea"/>
                <a:cs typeface="+mn-cs"/>
              </a:rPr>
              <a:t>◾</a:t>
            </a:r>
            <a:r>
              <a:rPr lang="sv-SE" sz="1200" b="1" dirty="0">
                <a:ea typeface="Cambria" panose="02040503050406030204" pitchFamily="18" charset="0"/>
                <a:cs typeface="Times New Roman" panose="02020603050405020304" pitchFamily="18" charset="0"/>
              </a:rPr>
              <a:t>Andelen pensionsavgångar </a:t>
            </a:r>
            <a:r>
              <a:rPr lang="sv-SE" sz="1200" dirty="0">
                <a:ea typeface="Cambria" panose="02040503050406030204" pitchFamily="18" charset="0"/>
                <a:cs typeface="Times New Roman" panose="02020603050405020304" pitchFamily="18" charset="0"/>
              </a:rPr>
              <a:t>är hög, trendkurvan pekar uppåt de 10 närmaste åre</a:t>
            </a:r>
            <a:r>
              <a:rPr lang="sv-SE" sz="1200" b="0" dirty="0">
                <a:ea typeface="Cambria" panose="02040503050406030204" pitchFamily="18" charset="0"/>
                <a:cs typeface="Times New Roman" panose="02020603050405020304" pitchFamily="18" charset="0"/>
              </a:rPr>
              <a:t>n.</a:t>
            </a:r>
            <a:r>
              <a:rPr lang="sv-SE" sz="1200" b="0" dirty="0"/>
              <a:t> 88 medarbetare beräknas gå i pension (65 år) inom 5 år och 147 inom 10 år inom SÄBO (december-2025). </a:t>
            </a:r>
          </a:p>
          <a:p>
            <a:endParaRPr lang="sv-SE" sz="1200" b="1" dirty="0"/>
          </a:p>
          <a:p>
            <a:r>
              <a:rPr lang="sv-SE" sz="1200" b="1" i="0" kern="1200" dirty="0">
                <a:solidFill>
                  <a:schemeClr val="tx1"/>
                </a:solidFill>
                <a:effectLst/>
                <a:latin typeface="+mn-lt"/>
                <a:ea typeface="+mn-ea"/>
                <a:cs typeface="+mn-cs"/>
              </a:rPr>
              <a:t>◾</a:t>
            </a:r>
            <a:r>
              <a:rPr lang="sv-SE" sz="1200" b="1" dirty="0"/>
              <a:t>Pressad arbetsförhållanden och schemaläggning med delade turer</a:t>
            </a:r>
            <a:endParaRPr lang="sv-SE" sz="1200" dirty="0"/>
          </a:p>
          <a:p>
            <a:pPr marL="0" indent="0">
              <a:buNone/>
            </a:pPr>
            <a:r>
              <a:rPr lang="sv-SE" sz="1200" dirty="0"/>
              <a:t>Höga krav på bemanning i kombination med vikariebrist och ökade omsorgsbehov</a:t>
            </a:r>
          </a:p>
          <a:p>
            <a:endParaRPr lang="sv-SE" sz="1200" b="1" dirty="0"/>
          </a:p>
          <a:p>
            <a:r>
              <a:rPr lang="sv-SE" sz="900" b="1" i="0" kern="1200" dirty="0">
                <a:solidFill>
                  <a:schemeClr val="tx1"/>
                </a:solidFill>
                <a:effectLst/>
                <a:latin typeface="+mn-lt"/>
                <a:ea typeface="+mn-ea"/>
                <a:cs typeface="+mn-cs"/>
              </a:rPr>
              <a:t>◾</a:t>
            </a:r>
            <a:r>
              <a:rPr lang="sv-SE" sz="900" b="1" dirty="0"/>
              <a:t>Bristfälligt stöd </a:t>
            </a:r>
            <a:r>
              <a:rPr lang="sv-SE" sz="900" b="1" dirty="0">
                <a:ea typeface="Cambria" panose="02040503050406030204" pitchFamily="18" charset="0"/>
                <a:cs typeface="Times New Roman" panose="02020603050405020304" pitchFamily="18" charset="0"/>
              </a:rPr>
              <a:t>digital </a:t>
            </a:r>
            <a:r>
              <a:rPr lang="sv-SE" sz="900" dirty="0">
                <a:ea typeface="Cambria" panose="02040503050406030204" pitchFamily="18" charset="0"/>
                <a:cs typeface="Times New Roman" panose="02020603050405020304" pitchFamily="18" charset="0"/>
              </a:rPr>
              <a:t>och </a:t>
            </a:r>
            <a:r>
              <a:rPr lang="sv-SE" sz="900" b="1" dirty="0">
                <a:ea typeface="Cambria" panose="02040503050406030204" pitchFamily="18" charset="0"/>
                <a:cs typeface="Times New Roman" panose="02020603050405020304" pitchFamily="18" charset="0"/>
              </a:rPr>
              <a:t>språklig </a:t>
            </a:r>
            <a:r>
              <a:rPr lang="sv-SE" sz="900" dirty="0">
                <a:ea typeface="Cambria" panose="02040503050406030204" pitchFamily="18" charset="0"/>
                <a:cs typeface="Times New Roman" panose="02020603050405020304" pitchFamily="18" charset="0"/>
              </a:rPr>
              <a:t>kompetens</a:t>
            </a:r>
            <a:r>
              <a:rPr lang="sv-SE" sz="900" b="1" dirty="0"/>
              <a:t>:</a:t>
            </a:r>
          </a:p>
          <a:p>
            <a:r>
              <a:rPr lang="sv-SE" sz="900" dirty="0"/>
              <a:t>Bristfällig utbildning i modern </a:t>
            </a:r>
            <a:r>
              <a:rPr lang="sv-SE" sz="900" b="1" dirty="0"/>
              <a:t>teknik. </a:t>
            </a:r>
            <a:r>
              <a:rPr lang="sv-SE" sz="900" b="0" dirty="0"/>
              <a:t>Snab</a:t>
            </a:r>
            <a:r>
              <a:rPr lang="sv-SE" sz="900" dirty="0"/>
              <a:t>b teknikutveckling som kräver kontinuerlig kompetensutveckling </a:t>
            </a:r>
          </a:p>
          <a:p>
            <a:r>
              <a:rPr lang="sv-SE" sz="1200" b="1" dirty="0"/>
              <a:t>Bristande språkkunskaper</a:t>
            </a:r>
            <a:endParaRPr lang="sv-SE" sz="1200" dirty="0"/>
          </a:p>
          <a:p>
            <a:pPr marL="0" indent="0">
              <a:buNone/>
            </a:pPr>
            <a:r>
              <a:rPr lang="sv-SE" sz="1200" i="1" dirty="0"/>
              <a:t>Missförstånd i kommunikationen med brukare och kollegor. Påverkar även möjligheten att genomgå delegationsutbildningar. </a:t>
            </a:r>
            <a:endParaRPr lang="sv-SE" sz="1200" dirty="0"/>
          </a:p>
          <a:p>
            <a:pPr marL="0" indent="0">
              <a:buNone/>
            </a:pPr>
            <a:endParaRPr lang="sv-SE" sz="1200" i="1" dirty="0"/>
          </a:p>
          <a:p>
            <a:pPr algn="l">
              <a:lnSpc>
                <a:spcPct val="100000"/>
              </a:lnSpc>
            </a:pPr>
            <a:r>
              <a:rPr lang="sv-SE" sz="1200" b="1" i="0" kern="1200" dirty="0">
                <a:solidFill>
                  <a:schemeClr val="tx1"/>
                </a:solidFill>
                <a:effectLst/>
                <a:latin typeface="+mn-lt"/>
                <a:ea typeface="+mn-ea"/>
                <a:cs typeface="+mn-cs"/>
              </a:rPr>
              <a:t>◾</a:t>
            </a:r>
            <a:r>
              <a:rPr lang="sv-SE" sz="1200" dirty="0"/>
              <a:t>Begränsade</a:t>
            </a:r>
            <a:r>
              <a:rPr lang="sv-SE" sz="1200" b="1" dirty="0"/>
              <a:t> karriärmöjligheter-</a:t>
            </a:r>
            <a:r>
              <a:rPr lang="sv-SE" sz="1200" dirty="0"/>
              <a:t>brist på kompetens</a:t>
            </a:r>
            <a:r>
              <a:rPr lang="sv-SE" sz="1200" dirty="0">
                <a:ea typeface="Cambria" panose="02040503050406030204" pitchFamily="18" charset="0"/>
                <a:cs typeface="Times New Roman" panose="02020603050405020304" pitchFamily="18" charset="0"/>
              </a:rPr>
              <a:t>utveckling</a:t>
            </a:r>
          </a:p>
          <a:p>
            <a:pPr algn="l">
              <a:lnSpc>
                <a:spcPct val="100000"/>
              </a:lnSpc>
            </a:pPr>
            <a:endParaRPr lang="sv-SE" sz="1200" dirty="0">
              <a:ea typeface="Cambria" panose="02040503050406030204" pitchFamily="18" charset="0"/>
              <a:cs typeface="Times New Roman" panose="02020603050405020304" pitchFamily="18" charset="0"/>
            </a:endParaRPr>
          </a:p>
          <a:p>
            <a:pPr algn="l">
              <a:lnSpc>
                <a:spcPct val="100000"/>
              </a:lnSpc>
            </a:pPr>
            <a:r>
              <a:rPr lang="sv-SE" sz="1200" b="1" i="0" kern="1200" dirty="0">
                <a:solidFill>
                  <a:schemeClr val="tx1"/>
                </a:solidFill>
                <a:effectLst/>
                <a:latin typeface="+mn-lt"/>
                <a:ea typeface="+mn-ea"/>
                <a:cs typeface="+mn-cs"/>
              </a:rPr>
              <a:t>◾</a:t>
            </a:r>
            <a:r>
              <a:rPr lang="sv-SE" sz="1200" dirty="0"/>
              <a:t>Uppgifter och ansvar-för långt från kärnuppdraget</a:t>
            </a:r>
            <a:endParaRPr lang="sv-SE" dirty="0">
              <a:ea typeface="Cambria" panose="02040503050406030204" pitchFamily="18" charset="0"/>
              <a:cs typeface="Times New Roman" panose="02020603050405020304" pitchFamily="18" charset="0"/>
            </a:endParaRPr>
          </a:p>
          <a:p>
            <a:endParaRPr lang="sv-SE" dirty="0"/>
          </a:p>
        </p:txBody>
      </p:sp>
      <p:sp>
        <p:nvSpPr>
          <p:cNvPr id="4" name="Platshållare för sidfot 3"/>
          <p:cNvSpPr>
            <a:spLocks noGrp="1"/>
          </p:cNvSpPr>
          <p:nvPr>
            <p:ph type="ftr" sz="quarter" idx="4"/>
          </p:nvPr>
        </p:nvSpPr>
        <p:spPr/>
        <p:txBody>
          <a:bodyPr/>
          <a:lstStyle/>
          <a:p>
            <a:endParaRPr lang="sv-SE"/>
          </a:p>
        </p:txBody>
      </p:sp>
      <p:sp>
        <p:nvSpPr>
          <p:cNvPr id="5" name="Platshållare för bildnummer 4"/>
          <p:cNvSpPr>
            <a:spLocks noGrp="1"/>
          </p:cNvSpPr>
          <p:nvPr>
            <p:ph type="sldNum" sz="quarter" idx="5"/>
          </p:nvPr>
        </p:nvSpPr>
        <p:spPr/>
        <p:txBody>
          <a:bodyPr/>
          <a:lstStyle/>
          <a:p>
            <a:fld id="{3D8DCE9E-5E61-494A-B1C7-07CF81D2EDC8}" type="slidenum">
              <a:rPr lang="sv-SE" smtClean="0"/>
              <a:t>7</a:t>
            </a:fld>
            <a:endParaRPr lang="sv-SE"/>
          </a:p>
        </p:txBody>
      </p:sp>
    </p:spTree>
    <p:extLst>
      <p:ext uri="{BB962C8B-B14F-4D97-AF65-F5344CB8AC3E}">
        <p14:creationId xmlns:p14="http://schemas.microsoft.com/office/powerpoint/2010/main" val="932853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063E1-F5E6-63C6-7E9F-69CD3891693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22EC518-F97E-0C01-BBED-E75067C6795B}"/>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87CF87AF-E86C-0C09-E606-7B63C83F79A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a:t>Syfte med differentieringsmodellen</a:t>
            </a:r>
          </a:p>
          <a:p>
            <a:endParaRPr lang="sv-SE" dirty="0"/>
          </a:p>
          <a:p>
            <a:r>
              <a:rPr lang="sv-SE" dirty="0"/>
              <a:t>Modellens syfte är att skapa en tydligare struktur i vårdinsatser genom att anpassa arbetsuppgifter efter kompetens och behov, vilket bidrar till ökad effektivitet och bättre arbetsmiljö.</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Att personal med specifik utbildning kan fokusera på sina kvalificerade uppgifter medan andra roller skapas för arbetsuppgifter som inte kräver samma kompetens. Genom att tydligt fördela arbetsuppgifter baserat på kompetens och erfarenhet ska verksamheten bli mer effektiv och personalen få en förbättrad arbetsmiljö.</a:t>
            </a:r>
            <a:endParaRPr lang="en-US" sz="1200" dirty="0"/>
          </a:p>
          <a:p>
            <a:r>
              <a:rPr lang="sv-SE" dirty="0"/>
              <a:t>
</a:t>
            </a:r>
          </a:p>
        </p:txBody>
      </p:sp>
      <p:sp>
        <p:nvSpPr>
          <p:cNvPr id="4" name="Platshållare för sidfot 3">
            <a:extLst>
              <a:ext uri="{FF2B5EF4-FFF2-40B4-BE49-F238E27FC236}">
                <a16:creationId xmlns:a16="http://schemas.microsoft.com/office/drawing/2014/main" id="{7DD265E1-1E7A-6D6D-09B8-FD2B5CF39B6D}"/>
              </a:ext>
            </a:extLst>
          </p:cNvPr>
          <p:cNvSpPr>
            <a:spLocks noGrp="1"/>
          </p:cNvSpPr>
          <p:nvPr>
            <p:ph type="ftr" sz="quarter" idx="4"/>
          </p:nvPr>
        </p:nvSpPr>
        <p:spPr/>
        <p:txBody>
          <a:bodyPr/>
          <a:lstStyle/>
          <a:p>
            <a:endParaRPr lang="sv-SE"/>
          </a:p>
        </p:txBody>
      </p:sp>
      <p:sp>
        <p:nvSpPr>
          <p:cNvPr id="5" name="Platshållare för bildnummer 4">
            <a:extLst>
              <a:ext uri="{FF2B5EF4-FFF2-40B4-BE49-F238E27FC236}">
                <a16:creationId xmlns:a16="http://schemas.microsoft.com/office/drawing/2014/main" id="{53AE60F9-2059-BA70-9579-062D892DD5FF}"/>
              </a:ext>
            </a:extLst>
          </p:cNvPr>
          <p:cNvSpPr>
            <a:spLocks noGrp="1"/>
          </p:cNvSpPr>
          <p:nvPr>
            <p:ph type="sldNum" sz="quarter" idx="5"/>
          </p:nvPr>
        </p:nvSpPr>
        <p:spPr/>
        <p:txBody>
          <a:bodyPr/>
          <a:lstStyle/>
          <a:p>
            <a:fld id="{3D8DCE9E-5E61-494A-B1C7-07CF81D2EDC8}" type="slidenum">
              <a:rPr lang="sv-SE" smtClean="0"/>
              <a:t>8</a:t>
            </a:fld>
            <a:endParaRPr lang="sv-SE"/>
          </a:p>
        </p:txBody>
      </p:sp>
    </p:spTree>
    <p:extLst>
      <p:ext uri="{BB962C8B-B14F-4D97-AF65-F5344CB8AC3E}">
        <p14:creationId xmlns:p14="http://schemas.microsoft.com/office/powerpoint/2010/main" val="4236720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TIDSLINJE</a:t>
            </a:r>
          </a:p>
          <a:p>
            <a:r>
              <a:rPr lang="sv-SE" b="1" dirty="0"/>
              <a:t>Budskap: Socialnämnden fattade beslut att godkänna projektförslaget oktober 2022 </a:t>
            </a:r>
            <a:r>
              <a:rPr lang="sv-SE" b="0" dirty="0"/>
              <a:t>(Differentiering-</a:t>
            </a:r>
            <a:r>
              <a:rPr lang="sv-SE" sz="1200" b="0" dirty="0">
                <a:cs typeface="Times New Roman" panose="02020603050405020304" pitchFamily="18" charset="0"/>
              </a:rPr>
              <a:t>f</a:t>
            </a:r>
            <a:r>
              <a:rPr lang="sv-SE" sz="1200" b="0" dirty="0">
                <a:ea typeface="Aptos" panose="020B0004020202020204" pitchFamily="34" charset="0"/>
                <a:cs typeface="Times New Roman" panose="02020603050405020304" pitchFamily="18" charset="0"/>
              </a:rPr>
              <a:t>ördelning </a:t>
            </a:r>
            <a:r>
              <a:rPr lang="sv-SE" sz="1200" dirty="0">
                <a:ea typeface="Aptos" panose="020B0004020202020204" pitchFamily="34" charset="0"/>
                <a:cs typeface="Times New Roman" panose="02020603050405020304" pitchFamily="18" charset="0"/>
              </a:rPr>
              <a:t>av tjänsterna</a:t>
            </a:r>
          </a:p>
          <a:p>
            <a:r>
              <a:rPr lang="sv-SE" sz="1200" dirty="0">
                <a:ea typeface="Aptos" panose="020B0004020202020204" pitchFamily="34" charset="0"/>
                <a:cs typeface="Times New Roman" panose="02020603050405020304" pitchFamily="18" charset="0"/>
              </a:rPr>
              <a:t>(</a:t>
            </a:r>
            <a:r>
              <a:rPr lang="sv-SE" sz="1200" dirty="0" err="1">
                <a:ea typeface="Aptos" panose="020B0004020202020204" pitchFamily="34" charset="0"/>
                <a:cs typeface="Times New Roman" panose="02020603050405020304" pitchFamily="18" charset="0"/>
              </a:rPr>
              <a:t>sb</a:t>
            </a:r>
            <a:r>
              <a:rPr lang="sv-SE" sz="1200" dirty="0">
                <a:ea typeface="Aptos" panose="020B0004020202020204" pitchFamily="34" charset="0"/>
                <a:cs typeface="Times New Roman" panose="02020603050405020304" pitchFamily="18" charset="0"/>
              </a:rPr>
              <a:t>/</a:t>
            </a:r>
            <a:r>
              <a:rPr lang="sv-SE" sz="1200" dirty="0" err="1">
                <a:ea typeface="Aptos" panose="020B0004020202020204" pitchFamily="34" charset="0"/>
                <a:cs typeface="Times New Roman" panose="02020603050405020304" pitchFamily="18" charset="0"/>
              </a:rPr>
              <a:t>vb</a:t>
            </a:r>
            <a:r>
              <a:rPr lang="sv-SE" sz="1200" dirty="0">
                <a:ea typeface="Aptos" panose="020B0004020202020204" pitchFamily="34" charset="0"/>
                <a:cs typeface="Times New Roman" panose="02020603050405020304" pitchFamily="18" charset="0"/>
              </a:rPr>
              <a:t>/</a:t>
            </a:r>
            <a:r>
              <a:rPr lang="sv-SE" sz="1200" dirty="0" err="1">
                <a:ea typeface="Aptos" panose="020B0004020202020204" pitchFamily="34" charset="0"/>
                <a:cs typeface="Times New Roman" panose="02020603050405020304" pitchFamily="18" charset="0"/>
              </a:rPr>
              <a:t>usk</a:t>
            </a:r>
            <a:r>
              <a:rPr lang="sv-SE" sz="1200" dirty="0">
                <a:ea typeface="Aptos" panose="020B0004020202020204" pitchFamily="34" charset="0"/>
                <a:cs typeface="Times New Roman" panose="02020603050405020304" pitchFamily="18" charset="0"/>
              </a:rPr>
              <a:t>/</a:t>
            </a:r>
            <a:r>
              <a:rPr lang="sv-SE" sz="1200" dirty="0" err="1">
                <a:ea typeface="Aptos" panose="020B0004020202020204" pitchFamily="34" charset="0"/>
                <a:cs typeface="Times New Roman" panose="02020603050405020304" pitchFamily="18" charset="0"/>
              </a:rPr>
              <a:t>spec</a:t>
            </a:r>
            <a:r>
              <a:rPr lang="sv-SE" sz="1200" dirty="0">
                <a:ea typeface="Aptos" panose="020B0004020202020204" pitchFamily="34" charset="0"/>
                <a:cs typeface="Times New Roman" panose="02020603050405020304" pitchFamily="18" charset="0"/>
              </a:rPr>
              <a:t> </a:t>
            </a:r>
            <a:r>
              <a:rPr lang="sv-SE" sz="1200" dirty="0" err="1">
                <a:ea typeface="Aptos" panose="020B0004020202020204" pitchFamily="34" charset="0"/>
                <a:cs typeface="Times New Roman" panose="02020603050405020304" pitchFamily="18" charset="0"/>
              </a:rPr>
              <a:t>usk</a:t>
            </a:r>
            <a:r>
              <a:rPr lang="sv-SE" sz="1200" dirty="0">
                <a:ea typeface="Aptos" panose="020B0004020202020204" pitchFamily="34" charset="0"/>
                <a:cs typeface="Times New Roman" panose="02020603050405020304" pitchFamily="18" charset="0"/>
              </a:rPr>
              <a:t>) </a:t>
            </a:r>
          </a:p>
          <a:p>
            <a:endParaRPr lang="sv-SE" dirty="0"/>
          </a:p>
          <a:p>
            <a:r>
              <a:rPr lang="sv-SE" dirty="0"/>
              <a:t>Arbetsgrupp hösten 2023 (verksamhetsutvecklare, enhetschef, SÄBO, HR, 2 medarbetare, kommunal, enhetschef bemanningen) har jobbat fram grunden till </a:t>
            </a:r>
            <a:r>
              <a:rPr lang="sv-SE" dirty="0" err="1"/>
              <a:t>till</a:t>
            </a:r>
            <a:r>
              <a:rPr lang="sv-SE" dirty="0"/>
              <a:t> fördelning av arbetsuppgifter, vilket ledde till ett förslag och tjänstebeskrivningar för 5 olika ”yrkestitlar”</a:t>
            </a:r>
          </a:p>
          <a:p>
            <a:endParaRPr lang="sv-SE" dirty="0"/>
          </a:p>
        </p:txBody>
      </p:sp>
      <p:sp>
        <p:nvSpPr>
          <p:cNvPr id="4" name="Platshållare för bildnummer 3"/>
          <p:cNvSpPr>
            <a:spLocks noGrp="1"/>
          </p:cNvSpPr>
          <p:nvPr>
            <p:ph type="sldNum" sz="quarter" idx="5"/>
          </p:nvPr>
        </p:nvSpPr>
        <p:spPr/>
        <p:txBody>
          <a:bodyPr/>
          <a:lstStyle/>
          <a:p>
            <a:fld id="{7A8537D1-8EB6-4A71-B7C4-97A3D64E894F}" type="slidenum">
              <a:rPr lang="sv-SE" smtClean="0"/>
              <a:t>9</a:t>
            </a:fld>
            <a:endParaRPr lang="sv-SE"/>
          </a:p>
        </p:txBody>
      </p:sp>
    </p:spTree>
    <p:extLst>
      <p:ext uri="{BB962C8B-B14F-4D97-AF65-F5344CB8AC3E}">
        <p14:creationId xmlns:p14="http://schemas.microsoft.com/office/powerpoint/2010/main" val="1856263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ledning - blå bakgr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404E5A9B-EF0F-EE47-B188-3144890124D6}"/>
              </a:ext>
            </a:extLst>
          </p:cNvPr>
          <p:cNvSpPr>
            <a:spLocks noGrp="1"/>
          </p:cNvSpPr>
          <p:nvPr>
            <p:ph type="sldNum" sz="quarter" idx="12"/>
          </p:nvPr>
        </p:nvSpPr>
        <p:spPr>
          <a:xfrm>
            <a:off x="10691238" y="6976460"/>
            <a:ext cx="1165800" cy="365125"/>
          </a:xfrm>
          <a:prstGeom prst="rect">
            <a:avLst/>
          </a:prstGeom>
        </p:spPr>
        <p:txBody>
          <a:bodyPr/>
          <a:lstStyle/>
          <a:p>
            <a:fld id="{1AAE98AD-D8BE-4F47-BBAA-E035B4ED0B4F}" type="slidenum">
              <a:rPr lang="sv-SE" smtClean="0"/>
              <a:t>‹#›</a:t>
            </a:fld>
            <a:endParaRPr lang="sv-SE"/>
          </a:p>
        </p:txBody>
      </p:sp>
      <p:sp>
        <p:nvSpPr>
          <p:cNvPr id="15" name="Platshållare för datum 3">
            <a:extLst>
              <a:ext uri="{FF2B5EF4-FFF2-40B4-BE49-F238E27FC236}">
                <a16:creationId xmlns:a16="http://schemas.microsoft.com/office/drawing/2014/main" id="{EE66165D-286F-5744-9BF7-688F7F7BEBC3}"/>
              </a:ext>
            </a:extLst>
          </p:cNvPr>
          <p:cNvSpPr>
            <a:spLocks noGrp="1"/>
          </p:cNvSpPr>
          <p:nvPr>
            <p:ph type="dt" sz="half" idx="2"/>
          </p:nvPr>
        </p:nvSpPr>
        <p:spPr>
          <a:xfrm>
            <a:off x="334963" y="6976460"/>
            <a:ext cx="2743200" cy="365125"/>
          </a:xfrm>
          <a:prstGeom prst="rect">
            <a:avLst/>
          </a:prstGeom>
        </p:spPr>
        <p:txBody>
          <a:bodyPr vert="horz" lIns="91440" tIns="45720" rIns="91440" bIns="45720" rtlCol="0" anchor="b" anchorCtr="0"/>
          <a:lstStyle>
            <a:lvl1pPr algn="l">
              <a:defRPr sz="1000" b="0" i="0">
                <a:solidFill>
                  <a:schemeClr val="bg1"/>
                </a:solidFill>
                <a:latin typeface="Arial" panose="020B0604020202020204" pitchFamily="34" charset="0"/>
                <a:cs typeface="Arial" panose="020B0604020202020204" pitchFamily="34" charset="0"/>
              </a:defRPr>
            </a:lvl1pPr>
          </a:lstStyle>
          <a:p>
            <a:fld id="{411970C6-53B0-A347-8217-6AADCC2B461E}" type="datetime4">
              <a:rPr lang="sv-SE" smtClean="0"/>
              <a:pPr/>
              <a:t>10 mars 2026</a:t>
            </a:fld>
            <a:endParaRPr lang="sv-SE" dirty="0"/>
          </a:p>
        </p:txBody>
      </p:sp>
    </p:spTree>
    <p:extLst>
      <p:ext uri="{BB962C8B-B14F-4D97-AF65-F5344CB8AC3E}">
        <p14:creationId xmlns:p14="http://schemas.microsoft.com/office/powerpoint/2010/main" val="2630720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ledning - lila bakgr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404E5A9B-EF0F-EE47-B188-3144890124D6}"/>
              </a:ext>
            </a:extLst>
          </p:cNvPr>
          <p:cNvSpPr>
            <a:spLocks noGrp="1"/>
          </p:cNvSpPr>
          <p:nvPr>
            <p:ph type="sldNum" sz="quarter" idx="12"/>
          </p:nvPr>
        </p:nvSpPr>
        <p:spPr>
          <a:xfrm>
            <a:off x="10691238" y="6976460"/>
            <a:ext cx="1165800" cy="365125"/>
          </a:xfrm>
          <a:prstGeom prst="rect">
            <a:avLst/>
          </a:prstGeom>
        </p:spPr>
        <p:txBody>
          <a:bodyPr/>
          <a:lstStyle/>
          <a:p>
            <a:fld id="{1AAE98AD-D8BE-4F47-BBAA-E035B4ED0B4F}" type="slidenum">
              <a:rPr lang="sv-SE" smtClean="0"/>
              <a:t>‹#›</a:t>
            </a:fld>
            <a:endParaRPr lang="sv-SE"/>
          </a:p>
        </p:txBody>
      </p:sp>
      <p:sp>
        <p:nvSpPr>
          <p:cNvPr id="15" name="Platshållare för datum 3">
            <a:extLst>
              <a:ext uri="{FF2B5EF4-FFF2-40B4-BE49-F238E27FC236}">
                <a16:creationId xmlns:a16="http://schemas.microsoft.com/office/drawing/2014/main" id="{EE66165D-286F-5744-9BF7-688F7F7BEBC3}"/>
              </a:ext>
            </a:extLst>
          </p:cNvPr>
          <p:cNvSpPr>
            <a:spLocks noGrp="1"/>
          </p:cNvSpPr>
          <p:nvPr>
            <p:ph type="dt" sz="half" idx="2"/>
          </p:nvPr>
        </p:nvSpPr>
        <p:spPr>
          <a:xfrm>
            <a:off x="334963" y="6976460"/>
            <a:ext cx="2743200" cy="365125"/>
          </a:xfrm>
          <a:prstGeom prst="rect">
            <a:avLst/>
          </a:prstGeom>
        </p:spPr>
        <p:txBody>
          <a:bodyPr vert="horz" lIns="91440" tIns="45720" rIns="91440" bIns="45720" rtlCol="0" anchor="b" anchorCtr="0"/>
          <a:lstStyle>
            <a:lvl1pPr algn="l">
              <a:defRPr sz="1000" b="0" i="0">
                <a:solidFill>
                  <a:schemeClr val="bg1"/>
                </a:solidFill>
                <a:latin typeface="Arial" panose="020B0604020202020204" pitchFamily="34" charset="0"/>
                <a:cs typeface="Arial" panose="020B0604020202020204" pitchFamily="34" charset="0"/>
              </a:defRPr>
            </a:lvl1pPr>
          </a:lstStyle>
          <a:p>
            <a:fld id="{411970C6-53B0-A347-8217-6AADCC2B461E}" type="datetime4">
              <a:rPr lang="sv-SE" smtClean="0"/>
              <a:pPr/>
              <a:t>10 mars 2026</a:t>
            </a:fld>
            <a:endParaRPr lang="sv-SE" dirty="0"/>
          </a:p>
        </p:txBody>
      </p:sp>
    </p:spTree>
    <p:extLst>
      <p:ext uri="{BB962C8B-B14F-4D97-AF65-F5344CB8AC3E}">
        <p14:creationId xmlns:p14="http://schemas.microsoft.com/office/powerpoint/2010/main" val="688293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extslide - lila blomm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6920C-C1E9-D842-99C0-83560210D5A9}"/>
              </a:ext>
            </a:extLst>
          </p:cNvPr>
          <p:cNvSpPr>
            <a:spLocks noGrp="1"/>
          </p:cNvSpPr>
          <p:nvPr>
            <p:ph type="ctrTitle" hasCustomPrompt="1"/>
          </p:nvPr>
        </p:nvSpPr>
        <p:spPr>
          <a:xfrm>
            <a:off x="829815" y="1248978"/>
            <a:ext cx="10745413" cy="1383534"/>
          </a:xfrm>
        </p:spPr>
        <p:txBody>
          <a:bodyPr anchor="b">
            <a:noAutofit/>
          </a:bodyPr>
          <a:lstStyle>
            <a:lvl1pPr algn="l">
              <a:lnSpc>
                <a:spcPct val="100000"/>
              </a:lnSpc>
              <a:spcBef>
                <a:spcPts val="0"/>
              </a:spcBef>
              <a:defRPr sz="4400">
                <a:solidFill>
                  <a:schemeClr val="bg1"/>
                </a:solidFill>
              </a:defRPr>
            </a:lvl1pPr>
          </a:lstStyle>
          <a:p>
            <a:r>
              <a:rPr lang="sv-SE" dirty="0"/>
              <a:t>Rubrik ryms här. </a:t>
            </a:r>
            <a:br>
              <a:rPr lang="sv-SE" dirty="0"/>
            </a:br>
            <a:r>
              <a:rPr lang="sv-SE" dirty="0"/>
              <a:t>Kanske på två rader.</a:t>
            </a:r>
          </a:p>
        </p:txBody>
      </p:sp>
      <p:sp>
        <p:nvSpPr>
          <p:cNvPr id="3" name="Underrubrik 2">
            <a:extLst>
              <a:ext uri="{FF2B5EF4-FFF2-40B4-BE49-F238E27FC236}">
                <a16:creationId xmlns:a16="http://schemas.microsoft.com/office/drawing/2014/main" id="{EBF2952F-9948-744F-90FE-90DD6DCCD168}"/>
              </a:ext>
            </a:extLst>
          </p:cNvPr>
          <p:cNvSpPr>
            <a:spLocks noGrp="1"/>
          </p:cNvSpPr>
          <p:nvPr>
            <p:ph type="subTitle" idx="1" hasCustomPrompt="1"/>
          </p:nvPr>
        </p:nvSpPr>
        <p:spPr>
          <a:xfrm>
            <a:off x="829815" y="3276939"/>
            <a:ext cx="10745413" cy="2388628"/>
          </a:xfrm>
        </p:spPr>
        <p:txBody>
          <a:bodyPr>
            <a:normAutofit/>
          </a:bodyPr>
          <a:lstStyle>
            <a:lvl1pPr marL="0" indent="0" algn="l">
              <a:buNone/>
              <a:defRPr sz="18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Plats för brödtext. Tänk på att inte låta meningarna löpa över hela sidan. </a:t>
            </a:r>
          </a:p>
          <a:p>
            <a:r>
              <a:rPr lang="sv-SE" dirty="0"/>
              <a:t>Välj hellre ny rad tidigare. Det blir snyggare. Lycka till!</a:t>
            </a:r>
          </a:p>
        </p:txBody>
      </p:sp>
    </p:spTree>
    <p:extLst>
      <p:ext uri="{BB962C8B-B14F-4D97-AF65-F5344CB8AC3E}">
        <p14:creationId xmlns:p14="http://schemas.microsoft.com/office/powerpoint/2010/main" val="3151812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extslide - lila r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6920C-C1E9-D842-99C0-83560210D5A9}"/>
              </a:ext>
            </a:extLst>
          </p:cNvPr>
          <p:cNvSpPr>
            <a:spLocks noGrp="1"/>
          </p:cNvSpPr>
          <p:nvPr>
            <p:ph type="ctrTitle" hasCustomPrompt="1"/>
          </p:nvPr>
        </p:nvSpPr>
        <p:spPr>
          <a:xfrm>
            <a:off x="334963" y="1227463"/>
            <a:ext cx="11522075" cy="1383534"/>
          </a:xfrm>
        </p:spPr>
        <p:txBody>
          <a:bodyPr anchor="b">
            <a:noAutofit/>
          </a:bodyPr>
          <a:lstStyle>
            <a:lvl1pPr algn="ctr">
              <a:lnSpc>
                <a:spcPct val="100000"/>
              </a:lnSpc>
              <a:spcBef>
                <a:spcPts val="0"/>
              </a:spcBef>
              <a:defRPr sz="4400" baseline="0">
                <a:solidFill>
                  <a:schemeClr val="tx1"/>
                </a:solidFill>
              </a:defRPr>
            </a:lvl1pPr>
          </a:lstStyle>
          <a:p>
            <a:r>
              <a:rPr lang="sv-SE" dirty="0"/>
              <a:t>Rubrik ryms här.</a:t>
            </a:r>
            <a:br>
              <a:rPr lang="sv-SE" dirty="0"/>
            </a:br>
            <a:r>
              <a:rPr lang="sv-SE" dirty="0"/>
              <a:t>Eventuellt på två rader.</a:t>
            </a:r>
          </a:p>
        </p:txBody>
      </p:sp>
      <p:sp>
        <p:nvSpPr>
          <p:cNvPr id="3" name="Underrubrik 2">
            <a:extLst>
              <a:ext uri="{FF2B5EF4-FFF2-40B4-BE49-F238E27FC236}">
                <a16:creationId xmlns:a16="http://schemas.microsoft.com/office/drawing/2014/main" id="{EBF2952F-9948-744F-90FE-90DD6DCCD168}"/>
              </a:ext>
            </a:extLst>
          </p:cNvPr>
          <p:cNvSpPr>
            <a:spLocks noGrp="1"/>
          </p:cNvSpPr>
          <p:nvPr>
            <p:ph type="subTitle" idx="1" hasCustomPrompt="1"/>
          </p:nvPr>
        </p:nvSpPr>
        <p:spPr>
          <a:xfrm>
            <a:off x="334963" y="3255424"/>
            <a:ext cx="11522075" cy="2388628"/>
          </a:xfrm>
        </p:spPr>
        <p:txBody>
          <a:bodyPr>
            <a:normAutofit/>
          </a:bodyPr>
          <a:lstStyle>
            <a:lvl1pPr marL="0" indent="0" algn="ctr">
              <a:buNone/>
              <a:defRPr sz="18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Plats för brödtext. Tänk på att inte låta meningarna löpa över hela sidan. </a:t>
            </a:r>
          </a:p>
          <a:p>
            <a:r>
              <a:rPr lang="sv-SE" dirty="0"/>
              <a:t>Välj hellre ny rad tidigare. Det blir snyggare. Lycka till!</a:t>
            </a:r>
          </a:p>
        </p:txBody>
      </p:sp>
    </p:spTree>
    <p:extLst>
      <p:ext uri="{BB962C8B-B14F-4D97-AF65-F5344CB8AC3E}">
        <p14:creationId xmlns:p14="http://schemas.microsoft.com/office/powerpoint/2010/main" val="2571216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extslide - lila bå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6920C-C1E9-D842-99C0-83560210D5A9}"/>
              </a:ext>
            </a:extLst>
          </p:cNvPr>
          <p:cNvSpPr>
            <a:spLocks noGrp="1"/>
          </p:cNvSpPr>
          <p:nvPr>
            <p:ph type="ctrTitle" hasCustomPrompt="1"/>
          </p:nvPr>
        </p:nvSpPr>
        <p:spPr>
          <a:xfrm>
            <a:off x="1172834" y="715618"/>
            <a:ext cx="9846331" cy="1287060"/>
          </a:xfrm>
        </p:spPr>
        <p:txBody>
          <a:bodyPr anchor="b">
            <a:noAutofit/>
          </a:bodyPr>
          <a:lstStyle>
            <a:lvl1pPr algn="ctr">
              <a:lnSpc>
                <a:spcPct val="100000"/>
              </a:lnSpc>
              <a:spcBef>
                <a:spcPts val="0"/>
              </a:spcBef>
              <a:defRPr sz="4400" baseline="0">
                <a:solidFill>
                  <a:schemeClr val="tx1"/>
                </a:solidFill>
              </a:defRPr>
            </a:lvl1pPr>
          </a:lstStyle>
          <a:p>
            <a:r>
              <a:rPr lang="sv-SE" dirty="0"/>
              <a:t>Rubrik ryms här.</a:t>
            </a:r>
            <a:br>
              <a:rPr lang="sv-SE" dirty="0"/>
            </a:br>
            <a:r>
              <a:rPr lang="sv-SE" dirty="0"/>
              <a:t>Eventuellt på två rader.</a:t>
            </a:r>
          </a:p>
        </p:txBody>
      </p:sp>
      <p:sp>
        <p:nvSpPr>
          <p:cNvPr id="3" name="Underrubrik 2">
            <a:extLst>
              <a:ext uri="{FF2B5EF4-FFF2-40B4-BE49-F238E27FC236}">
                <a16:creationId xmlns:a16="http://schemas.microsoft.com/office/drawing/2014/main" id="{EBF2952F-9948-744F-90FE-90DD6DCCD168}"/>
              </a:ext>
            </a:extLst>
          </p:cNvPr>
          <p:cNvSpPr>
            <a:spLocks noGrp="1"/>
          </p:cNvSpPr>
          <p:nvPr>
            <p:ph type="subTitle" idx="1" hasCustomPrompt="1"/>
          </p:nvPr>
        </p:nvSpPr>
        <p:spPr>
          <a:xfrm>
            <a:off x="1172835" y="2461110"/>
            <a:ext cx="9846329" cy="1660821"/>
          </a:xfrm>
        </p:spPr>
        <p:txBody>
          <a:bodyPr>
            <a:normAutofit/>
          </a:bodyPr>
          <a:lstStyle>
            <a:lvl1pPr marL="0" indent="0" algn="ctr">
              <a:buNone/>
              <a:defRPr sz="18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Plats för brödtext. Tänk på att inte låta meningarna löpa över hela sidan. </a:t>
            </a:r>
          </a:p>
          <a:p>
            <a:r>
              <a:rPr lang="sv-SE" dirty="0"/>
              <a:t>Välj hellre ny rad tidigare. Det blir snyggare. Lycka till!</a:t>
            </a:r>
          </a:p>
        </p:txBody>
      </p:sp>
    </p:spTree>
    <p:extLst>
      <p:ext uri="{BB962C8B-B14F-4D97-AF65-F5344CB8AC3E}">
        <p14:creationId xmlns:p14="http://schemas.microsoft.com/office/powerpoint/2010/main" val="3767093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llustration med text - li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4E6A7D-3254-4246-9E6F-7D78EC3E20A3}"/>
              </a:ext>
            </a:extLst>
          </p:cNvPr>
          <p:cNvSpPr>
            <a:spLocks noGrp="1"/>
          </p:cNvSpPr>
          <p:nvPr>
            <p:ph type="title" hasCustomPrompt="1"/>
          </p:nvPr>
        </p:nvSpPr>
        <p:spPr>
          <a:xfrm>
            <a:off x="6588947" y="767252"/>
            <a:ext cx="5268091" cy="2135255"/>
          </a:xfrm>
        </p:spPr>
        <p:txBody>
          <a:bodyPr anchor="b">
            <a:normAutofit/>
          </a:bodyPr>
          <a:lstStyle>
            <a:lvl1pPr algn="l">
              <a:defRPr sz="4000" spc="0" baseline="0">
                <a:solidFill>
                  <a:schemeClr val="tx1"/>
                </a:solidFill>
              </a:defRPr>
            </a:lvl1pPr>
          </a:lstStyle>
          <a:p>
            <a:r>
              <a:rPr lang="sv-SE" dirty="0"/>
              <a:t>Plats för rubrik här.</a:t>
            </a:r>
            <a:br>
              <a:rPr lang="sv-SE" dirty="0"/>
            </a:br>
            <a:r>
              <a:rPr lang="sv-SE" dirty="0"/>
              <a:t>Ev. på fler än en rad.</a:t>
            </a:r>
          </a:p>
        </p:txBody>
      </p:sp>
      <p:sp>
        <p:nvSpPr>
          <p:cNvPr id="4" name="Platshållare för text 3">
            <a:extLst>
              <a:ext uri="{FF2B5EF4-FFF2-40B4-BE49-F238E27FC236}">
                <a16:creationId xmlns:a16="http://schemas.microsoft.com/office/drawing/2014/main" id="{8547A128-E189-C140-BCD6-194E50E54B09}"/>
              </a:ext>
            </a:extLst>
          </p:cNvPr>
          <p:cNvSpPr>
            <a:spLocks noGrp="1"/>
          </p:cNvSpPr>
          <p:nvPr>
            <p:ph type="body" sz="half" idx="2" hasCustomPrompt="1"/>
          </p:nvPr>
        </p:nvSpPr>
        <p:spPr>
          <a:xfrm>
            <a:off x="6588947" y="3468410"/>
            <a:ext cx="5268091" cy="2608865"/>
          </a:xfrm>
        </p:spPr>
        <p:txBody>
          <a:bodyPr>
            <a:normAutofit/>
          </a:bodyPr>
          <a:lstStyle>
            <a:lvl1pPr marL="0" indent="0">
              <a:buNone/>
              <a:defRPr sz="18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Plats för brödtext. </a:t>
            </a:r>
          </a:p>
          <a:p>
            <a:r>
              <a:rPr lang="sv-SE" dirty="0"/>
              <a:t>Tänk på att hellre använda en extra </a:t>
            </a:r>
            <a:r>
              <a:rPr lang="sv-SE" dirty="0" err="1"/>
              <a:t>slide</a:t>
            </a:r>
            <a:r>
              <a:rPr lang="sv-SE" dirty="0"/>
              <a:t> alternativt minska på textmängden om det är mycket text.</a:t>
            </a:r>
          </a:p>
        </p:txBody>
      </p:sp>
    </p:spTree>
    <p:extLst>
      <p:ext uri="{BB962C8B-B14F-4D97-AF65-F5344CB8AC3E}">
        <p14:creationId xmlns:p14="http://schemas.microsoft.com/office/powerpoint/2010/main" val="4202655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lbild2">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673F496-2FA6-B940-822F-36747B50985E}"/>
              </a:ext>
            </a:extLst>
          </p:cNvPr>
          <p:cNvSpPr>
            <a:spLocks noGrp="1"/>
          </p:cNvSpPr>
          <p:nvPr>
            <p:ph type="ftr" sz="quarter" idx="11"/>
          </p:nvPr>
        </p:nvSpPr>
        <p:spPr>
          <a:xfrm>
            <a:off x="7742238" y="6232525"/>
            <a:ext cx="4114800" cy="365125"/>
          </a:xfrm>
          <a:prstGeom prst="rect">
            <a:avLst/>
          </a:prstGeom>
        </p:spPr>
        <p:txBody>
          <a:bodyPr/>
          <a:lstStyle>
            <a:lvl1pPr>
              <a:defRPr>
                <a:solidFill>
                  <a:schemeClr val="bg1"/>
                </a:solidFill>
              </a:defRPr>
            </a:lvl1pPr>
          </a:lstStyle>
          <a:p>
            <a:r>
              <a:rPr lang="sv-SE" dirty="0"/>
              <a:t>ETABLERA I PITEÅ</a:t>
            </a:r>
          </a:p>
        </p:txBody>
      </p:sp>
      <p:sp>
        <p:nvSpPr>
          <p:cNvPr id="7" name="Platshållare för bild 6">
            <a:extLst>
              <a:ext uri="{FF2B5EF4-FFF2-40B4-BE49-F238E27FC236}">
                <a16:creationId xmlns:a16="http://schemas.microsoft.com/office/drawing/2014/main" id="{4F7A90E0-3B95-CB4D-A30A-6E5596239D40}"/>
              </a:ext>
            </a:extLst>
          </p:cNvPr>
          <p:cNvSpPr>
            <a:spLocks noGrp="1"/>
          </p:cNvSpPr>
          <p:nvPr>
            <p:ph type="pic" sz="quarter" idx="13" hasCustomPrompt="1"/>
          </p:nvPr>
        </p:nvSpPr>
        <p:spPr>
          <a:xfrm>
            <a:off x="0" y="0"/>
            <a:ext cx="12192000" cy="6858000"/>
          </a:xfrm>
        </p:spPr>
        <p:txBody>
          <a:bodyPr/>
          <a:lstStyle>
            <a:lvl1pPr>
              <a:defRPr/>
            </a:lvl1pPr>
          </a:lstStyle>
          <a:p>
            <a:r>
              <a:rPr lang="sv-SE" dirty="0"/>
              <a:t>Plats för helbild, dubbelklicka på symbolen i mitten och välj din bild.</a:t>
            </a:r>
          </a:p>
        </p:txBody>
      </p:sp>
    </p:spTree>
    <p:extLst>
      <p:ext uri="{BB962C8B-B14F-4D97-AF65-F5344CB8AC3E}">
        <p14:creationId xmlns:p14="http://schemas.microsoft.com/office/powerpoint/2010/main" val="2342521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bild2 - text">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F7A90E0-3B95-CB4D-A30A-6E5596239D40}"/>
              </a:ext>
            </a:extLst>
          </p:cNvPr>
          <p:cNvSpPr>
            <a:spLocks noGrp="1"/>
          </p:cNvSpPr>
          <p:nvPr>
            <p:ph type="pic" sz="quarter" idx="13" hasCustomPrompt="1"/>
          </p:nvPr>
        </p:nvSpPr>
        <p:spPr>
          <a:xfrm>
            <a:off x="0" y="0"/>
            <a:ext cx="12192000" cy="6858000"/>
          </a:xfrm>
        </p:spPr>
        <p:txBody>
          <a:bodyPr/>
          <a:lstStyle>
            <a:lvl1pPr>
              <a:defRPr/>
            </a:lvl1pPr>
          </a:lstStyle>
          <a:p>
            <a:r>
              <a:rPr lang="sv-SE" dirty="0"/>
              <a:t>Plats för helbild, dubbelklicka på symbolen i mitten och välj din bild.</a:t>
            </a:r>
          </a:p>
        </p:txBody>
      </p:sp>
      <p:sp>
        <p:nvSpPr>
          <p:cNvPr id="6" name="Platshållare för text 5">
            <a:extLst>
              <a:ext uri="{FF2B5EF4-FFF2-40B4-BE49-F238E27FC236}">
                <a16:creationId xmlns:a16="http://schemas.microsoft.com/office/drawing/2014/main" id="{22DE9499-2283-3F47-A297-0F7047B068B8}"/>
              </a:ext>
            </a:extLst>
          </p:cNvPr>
          <p:cNvSpPr>
            <a:spLocks noGrp="1"/>
          </p:cNvSpPr>
          <p:nvPr>
            <p:ph type="body" sz="quarter" idx="14" hasCustomPrompt="1"/>
          </p:nvPr>
        </p:nvSpPr>
        <p:spPr>
          <a:xfrm>
            <a:off x="2702145" y="3754850"/>
            <a:ext cx="9154893" cy="1703387"/>
          </a:xfrm>
        </p:spPr>
        <p:txBody>
          <a:bodyPr anchor="b" anchorCtr="0">
            <a:noAutofit/>
          </a:bodyPr>
          <a:lstStyle>
            <a:lvl1pPr marL="0" indent="0" algn="r">
              <a:buNone/>
              <a:defRPr sz="4400"/>
            </a:lvl1pPr>
          </a:lstStyle>
          <a:p>
            <a:r>
              <a:rPr lang="sv-SE" dirty="0"/>
              <a:t>Plats för bildtext. Välj svart eller vit text beroende på färger i bilden.</a:t>
            </a:r>
          </a:p>
        </p:txBody>
      </p:sp>
    </p:spTree>
    <p:extLst>
      <p:ext uri="{BB962C8B-B14F-4D97-AF65-F5344CB8AC3E}">
        <p14:creationId xmlns:p14="http://schemas.microsoft.com/office/powerpoint/2010/main" val="1073740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llansida - li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22DE9499-2283-3F47-A297-0F7047B068B8}"/>
              </a:ext>
            </a:extLst>
          </p:cNvPr>
          <p:cNvSpPr>
            <a:spLocks noGrp="1"/>
          </p:cNvSpPr>
          <p:nvPr>
            <p:ph type="body" sz="quarter" idx="14" hasCustomPrompt="1"/>
          </p:nvPr>
        </p:nvSpPr>
        <p:spPr>
          <a:xfrm>
            <a:off x="1518553" y="2797420"/>
            <a:ext cx="9154893" cy="1703387"/>
          </a:xfrm>
        </p:spPr>
        <p:txBody>
          <a:bodyPr anchor="b" anchorCtr="0">
            <a:noAutofit/>
          </a:bodyPr>
          <a:lstStyle>
            <a:lvl1pPr marL="0" indent="0" algn="ctr">
              <a:buNone/>
              <a:defRPr sz="6000" b="1">
                <a:solidFill>
                  <a:schemeClr val="bg1"/>
                </a:solidFill>
              </a:defRPr>
            </a:lvl1pPr>
          </a:lstStyle>
          <a:p>
            <a:r>
              <a:rPr lang="sv-SE" dirty="0"/>
              <a:t>Mellansida. Plats eventuell för text.</a:t>
            </a:r>
          </a:p>
        </p:txBody>
      </p:sp>
    </p:spTree>
    <p:extLst>
      <p:ext uri="{BB962C8B-B14F-4D97-AF65-F5344CB8AC3E}">
        <p14:creationId xmlns:p14="http://schemas.microsoft.com/office/powerpoint/2010/main" val="398279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ed bildtext - li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4E6A7D-3254-4246-9E6F-7D78EC3E20A3}"/>
              </a:ext>
            </a:extLst>
          </p:cNvPr>
          <p:cNvSpPr>
            <a:spLocks noGrp="1"/>
          </p:cNvSpPr>
          <p:nvPr>
            <p:ph type="title" hasCustomPrompt="1"/>
          </p:nvPr>
        </p:nvSpPr>
        <p:spPr>
          <a:xfrm>
            <a:off x="6588947" y="767252"/>
            <a:ext cx="5268091" cy="2135255"/>
          </a:xfrm>
        </p:spPr>
        <p:txBody>
          <a:bodyPr anchor="b">
            <a:normAutofit/>
          </a:bodyPr>
          <a:lstStyle>
            <a:lvl1pPr algn="l">
              <a:defRPr sz="4000" spc="0" baseline="0">
                <a:solidFill>
                  <a:schemeClr val="tx1"/>
                </a:solidFill>
              </a:defRPr>
            </a:lvl1pPr>
          </a:lstStyle>
          <a:p>
            <a:r>
              <a:rPr lang="sv-SE" dirty="0"/>
              <a:t>Plats för rubrik här.</a:t>
            </a:r>
            <a:br>
              <a:rPr lang="sv-SE" dirty="0"/>
            </a:br>
            <a:r>
              <a:rPr lang="sv-SE" dirty="0"/>
              <a:t>Ev. på fler än en rad.</a:t>
            </a:r>
          </a:p>
        </p:txBody>
      </p:sp>
      <p:sp>
        <p:nvSpPr>
          <p:cNvPr id="3" name="Platshållare för bild 2">
            <a:extLst>
              <a:ext uri="{FF2B5EF4-FFF2-40B4-BE49-F238E27FC236}">
                <a16:creationId xmlns:a16="http://schemas.microsoft.com/office/drawing/2014/main" id="{9FBBE9CC-D862-8641-A6E8-B3E449F76BAF}"/>
              </a:ext>
            </a:extLst>
          </p:cNvPr>
          <p:cNvSpPr>
            <a:spLocks noGrp="1"/>
          </p:cNvSpPr>
          <p:nvPr>
            <p:ph type="pic" idx="1" hasCustomPrompt="1"/>
          </p:nvPr>
        </p:nvSpPr>
        <p:spPr>
          <a:xfrm>
            <a:off x="0" y="0"/>
            <a:ext cx="6096000" cy="6857999"/>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Plats för bild, dubbelklicka på symbolen i mitten och välj din bild.</a:t>
            </a:r>
          </a:p>
        </p:txBody>
      </p:sp>
      <p:sp>
        <p:nvSpPr>
          <p:cNvPr id="4" name="Platshållare för text 3">
            <a:extLst>
              <a:ext uri="{FF2B5EF4-FFF2-40B4-BE49-F238E27FC236}">
                <a16:creationId xmlns:a16="http://schemas.microsoft.com/office/drawing/2014/main" id="{8547A128-E189-C140-BCD6-194E50E54B09}"/>
              </a:ext>
            </a:extLst>
          </p:cNvPr>
          <p:cNvSpPr>
            <a:spLocks noGrp="1"/>
          </p:cNvSpPr>
          <p:nvPr>
            <p:ph type="body" sz="half" idx="2" hasCustomPrompt="1"/>
          </p:nvPr>
        </p:nvSpPr>
        <p:spPr>
          <a:xfrm>
            <a:off x="6588947" y="3468410"/>
            <a:ext cx="5268091" cy="2608865"/>
          </a:xfrm>
        </p:spPr>
        <p:txBody>
          <a:bodyPr>
            <a:normAutofit/>
          </a:bodyPr>
          <a:lstStyle>
            <a:lvl1pPr marL="0" indent="0">
              <a:buNone/>
              <a:defRPr sz="18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Plats för brödtext. </a:t>
            </a:r>
          </a:p>
          <a:p>
            <a:r>
              <a:rPr lang="sv-SE" dirty="0"/>
              <a:t>Tänk på att hellre ta en extra </a:t>
            </a:r>
            <a:r>
              <a:rPr lang="sv-SE" dirty="0" err="1"/>
              <a:t>slide</a:t>
            </a:r>
            <a:r>
              <a:rPr lang="sv-SE" dirty="0"/>
              <a:t> alternativt minska på textmängden om det är mycket text.</a:t>
            </a:r>
          </a:p>
        </p:txBody>
      </p:sp>
      <p:cxnSp>
        <p:nvCxnSpPr>
          <p:cNvPr id="10" name="Rak 9">
            <a:extLst>
              <a:ext uri="{FF2B5EF4-FFF2-40B4-BE49-F238E27FC236}">
                <a16:creationId xmlns:a16="http://schemas.microsoft.com/office/drawing/2014/main" id="{E9301B1A-22FD-544B-8017-B0C95093C3F1}"/>
              </a:ext>
            </a:extLst>
          </p:cNvPr>
          <p:cNvCxnSpPr>
            <a:cxnSpLocks/>
          </p:cNvCxnSpPr>
          <p:nvPr userDrawn="1"/>
        </p:nvCxnSpPr>
        <p:spPr>
          <a:xfrm>
            <a:off x="6715038" y="3185458"/>
            <a:ext cx="205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646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ledning - grön bakgr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465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extslide - blå blomm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6920C-C1E9-D842-99C0-83560210D5A9}"/>
              </a:ext>
            </a:extLst>
          </p:cNvPr>
          <p:cNvSpPr>
            <a:spLocks noGrp="1"/>
          </p:cNvSpPr>
          <p:nvPr>
            <p:ph type="ctrTitle" hasCustomPrompt="1"/>
          </p:nvPr>
        </p:nvSpPr>
        <p:spPr>
          <a:xfrm>
            <a:off x="829816" y="1248978"/>
            <a:ext cx="10551776" cy="1383534"/>
          </a:xfrm>
        </p:spPr>
        <p:txBody>
          <a:bodyPr anchor="b">
            <a:noAutofit/>
          </a:bodyPr>
          <a:lstStyle>
            <a:lvl1pPr algn="l">
              <a:lnSpc>
                <a:spcPct val="100000"/>
              </a:lnSpc>
              <a:spcBef>
                <a:spcPts val="0"/>
              </a:spcBef>
              <a:defRPr sz="4400">
                <a:solidFill>
                  <a:schemeClr val="bg1"/>
                </a:solidFill>
              </a:defRPr>
            </a:lvl1pPr>
          </a:lstStyle>
          <a:p>
            <a:r>
              <a:rPr lang="sv-SE" dirty="0"/>
              <a:t>Rubrik ryms här. </a:t>
            </a:r>
            <a:br>
              <a:rPr lang="sv-SE" dirty="0"/>
            </a:br>
            <a:r>
              <a:rPr lang="sv-SE" dirty="0"/>
              <a:t>Kanske på två rader.</a:t>
            </a:r>
          </a:p>
        </p:txBody>
      </p:sp>
      <p:sp>
        <p:nvSpPr>
          <p:cNvPr id="3" name="Underrubrik 2">
            <a:extLst>
              <a:ext uri="{FF2B5EF4-FFF2-40B4-BE49-F238E27FC236}">
                <a16:creationId xmlns:a16="http://schemas.microsoft.com/office/drawing/2014/main" id="{EBF2952F-9948-744F-90FE-90DD6DCCD168}"/>
              </a:ext>
            </a:extLst>
          </p:cNvPr>
          <p:cNvSpPr>
            <a:spLocks noGrp="1"/>
          </p:cNvSpPr>
          <p:nvPr>
            <p:ph type="subTitle" idx="1" hasCustomPrompt="1"/>
          </p:nvPr>
        </p:nvSpPr>
        <p:spPr>
          <a:xfrm>
            <a:off x="829816" y="3276939"/>
            <a:ext cx="10551776" cy="2388628"/>
          </a:xfrm>
        </p:spPr>
        <p:txBody>
          <a:bodyPr>
            <a:normAutofit/>
          </a:bodyPr>
          <a:lstStyle>
            <a:lvl1pPr marL="0" indent="0" algn="l">
              <a:buNone/>
              <a:defRPr sz="18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Plats för brödtext. Tänk på att inte låta meningarna löpa över hela sidan. </a:t>
            </a:r>
          </a:p>
          <a:p>
            <a:r>
              <a:rPr lang="sv-SE" dirty="0"/>
              <a:t>Välj hellre ny rad tidigare. Det blir snyggare. Lycka till!</a:t>
            </a:r>
          </a:p>
        </p:txBody>
      </p:sp>
      <p:sp>
        <p:nvSpPr>
          <p:cNvPr id="6" name="Platshållare för bildnummer 5">
            <a:extLst>
              <a:ext uri="{FF2B5EF4-FFF2-40B4-BE49-F238E27FC236}">
                <a16:creationId xmlns:a16="http://schemas.microsoft.com/office/drawing/2014/main" id="{05729700-3549-7E4A-A6E5-067D8DCCB1AD}"/>
              </a:ext>
            </a:extLst>
          </p:cNvPr>
          <p:cNvSpPr>
            <a:spLocks noGrp="1"/>
          </p:cNvSpPr>
          <p:nvPr>
            <p:ph type="sldNum" sz="quarter" idx="12"/>
          </p:nvPr>
        </p:nvSpPr>
        <p:spPr>
          <a:xfrm>
            <a:off x="10691238" y="6976460"/>
            <a:ext cx="1165800" cy="365125"/>
          </a:xfrm>
          <a:prstGeom prst="rect">
            <a:avLst/>
          </a:prstGeom>
        </p:spPr>
        <p:txBody>
          <a:bodyPr/>
          <a:lstStyle/>
          <a:p>
            <a:fld id="{1AAE98AD-D8BE-4F47-BBAA-E035B4ED0B4F}" type="slidenum">
              <a:rPr lang="sv-SE" smtClean="0"/>
              <a:t>‹#›</a:t>
            </a:fld>
            <a:endParaRPr lang="sv-SE"/>
          </a:p>
        </p:txBody>
      </p:sp>
    </p:spTree>
    <p:extLst>
      <p:ext uri="{BB962C8B-B14F-4D97-AF65-F5344CB8AC3E}">
        <p14:creationId xmlns:p14="http://schemas.microsoft.com/office/powerpoint/2010/main" val="3658807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extslide - grön blomm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6920C-C1E9-D842-99C0-83560210D5A9}"/>
              </a:ext>
            </a:extLst>
          </p:cNvPr>
          <p:cNvSpPr>
            <a:spLocks noGrp="1"/>
          </p:cNvSpPr>
          <p:nvPr>
            <p:ph type="ctrTitle" hasCustomPrompt="1"/>
          </p:nvPr>
        </p:nvSpPr>
        <p:spPr>
          <a:xfrm>
            <a:off x="829815" y="1248978"/>
            <a:ext cx="10680867" cy="1383534"/>
          </a:xfrm>
        </p:spPr>
        <p:txBody>
          <a:bodyPr anchor="b">
            <a:noAutofit/>
          </a:bodyPr>
          <a:lstStyle>
            <a:lvl1pPr algn="l">
              <a:lnSpc>
                <a:spcPct val="100000"/>
              </a:lnSpc>
              <a:spcBef>
                <a:spcPts val="0"/>
              </a:spcBef>
              <a:defRPr sz="4400">
                <a:solidFill>
                  <a:schemeClr val="bg1"/>
                </a:solidFill>
              </a:defRPr>
            </a:lvl1pPr>
          </a:lstStyle>
          <a:p>
            <a:r>
              <a:rPr lang="sv-SE" dirty="0"/>
              <a:t>Rubrik ryms här. </a:t>
            </a:r>
            <a:br>
              <a:rPr lang="sv-SE" dirty="0"/>
            </a:br>
            <a:r>
              <a:rPr lang="sv-SE" dirty="0"/>
              <a:t>Kanske på två rader.</a:t>
            </a:r>
          </a:p>
        </p:txBody>
      </p:sp>
      <p:sp>
        <p:nvSpPr>
          <p:cNvPr id="3" name="Underrubrik 2">
            <a:extLst>
              <a:ext uri="{FF2B5EF4-FFF2-40B4-BE49-F238E27FC236}">
                <a16:creationId xmlns:a16="http://schemas.microsoft.com/office/drawing/2014/main" id="{EBF2952F-9948-744F-90FE-90DD6DCCD168}"/>
              </a:ext>
            </a:extLst>
          </p:cNvPr>
          <p:cNvSpPr>
            <a:spLocks noGrp="1"/>
          </p:cNvSpPr>
          <p:nvPr>
            <p:ph type="subTitle" idx="1" hasCustomPrompt="1"/>
          </p:nvPr>
        </p:nvSpPr>
        <p:spPr>
          <a:xfrm>
            <a:off x="829815" y="3276939"/>
            <a:ext cx="10680867" cy="2388628"/>
          </a:xfrm>
        </p:spPr>
        <p:txBody>
          <a:bodyPr>
            <a:normAutofit/>
          </a:bodyPr>
          <a:lstStyle>
            <a:lvl1pPr marL="0" indent="0" algn="l">
              <a:buNone/>
              <a:defRPr sz="18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Plats för brödtext. Tänk på att inte låta meningarna löpa över hela sidan. </a:t>
            </a:r>
          </a:p>
          <a:p>
            <a:r>
              <a:rPr lang="sv-SE" dirty="0"/>
              <a:t>Välj hellre ny rad tidigare. Det blir snyggare. Lycka till!</a:t>
            </a:r>
          </a:p>
        </p:txBody>
      </p:sp>
    </p:spTree>
    <p:extLst>
      <p:ext uri="{BB962C8B-B14F-4D97-AF65-F5344CB8AC3E}">
        <p14:creationId xmlns:p14="http://schemas.microsoft.com/office/powerpoint/2010/main" val="2059911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extslide - grön r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6920C-C1E9-D842-99C0-83560210D5A9}"/>
              </a:ext>
            </a:extLst>
          </p:cNvPr>
          <p:cNvSpPr>
            <a:spLocks noGrp="1"/>
          </p:cNvSpPr>
          <p:nvPr>
            <p:ph type="ctrTitle" hasCustomPrompt="1"/>
          </p:nvPr>
        </p:nvSpPr>
        <p:spPr>
          <a:xfrm>
            <a:off x="334963" y="1227463"/>
            <a:ext cx="11522075" cy="1383534"/>
          </a:xfrm>
        </p:spPr>
        <p:txBody>
          <a:bodyPr anchor="b">
            <a:noAutofit/>
          </a:bodyPr>
          <a:lstStyle>
            <a:lvl1pPr algn="ctr">
              <a:lnSpc>
                <a:spcPct val="100000"/>
              </a:lnSpc>
              <a:spcBef>
                <a:spcPts val="0"/>
              </a:spcBef>
              <a:defRPr sz="4400" baseline="0">
                <a:solidFill>
                  <a:schemeClr val="tx1"/>
                </a:solidFill>
              </a:defRPr>
            </a:lvl1pPr>
          </a:lstStyle>
          <a:p>
            <a:r>
              <a:rPr lang="sv-SE" dirty="0"/>
              <a:t>Rubrik ryms här.</a:t>
            </a:r>
            <a:br>
              <a:rPr lang="sv-SE" dirty="0"/>
            </a:br>
            <a:r>
              <a:rPr lang="sv-SE" dirty="0"/>
              <a:t>Eventuellt på två rader.</a:t>
            </a:r>
          </a:p>
        </p:txBody>
      </p:sp>
      <p:sp>
        <p:nvSpPr>
          <p:cNvPr id="3" name="Underrubrik 2">
            <a:extLst>
              <a:ext uri="{FF2B5EF4-FFF2-40B4-BE49-F238E27FC236}">
                <a16:creationId xmlns:a16="http://schemas.microsoft.com/office/drawing/2014/main" id="{EBF2952F-9948-744F-90FE-90DD6DCCD168}"/>
              </a:ext>
            </a:extLst>
          </p:cNvPr>
          <p:cNvSpPr>
            <a:spLocks noGrp="1"/>
          </p:cNvSpPr>
          <p:nvPr>
            <p:ph type="subTitle" idx="1" hasCustomPrompt="1"/>
          </p:nvPr>
        </p:nvSpPr>
        <p:spPr>
          <a:xfrm>
            <a:off x="334963" y="3255424"/>
            <a:ext cx="11522075" cy="2388628"/>
          </a:xfrm>
        </p:spPr>
        <p:txBody>
          <a:bodyPr>
            <a:normAutofit/>
          </a:bodyPr>
          <a:lstStyle>
            <a:lvl1pPr marL="0" indent="0" algn="ctr">
              <a:buNone/>
              <a:defRPr sz="18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Plats för brödtext. Tänk på att inte låta meningarna löpa över hela sidan. </a:t>
            </a:r>
          </a:p>
          <a:p>
            <a:r>
              <a:rPr lang="sv-SE" dirty="0"/>
              <a:t>Välj hellre ny rad tidigare. Det blir snyggare. Lycka till!</a:t>
            </a:r>
          </a:p>
        </p:txBody>
      </p:sp>
    </p:spTree>
    <p:extLst>
      <p:ext uri="{BB962C8B-B14F-4D97-AF65-F5344CB8AC3E}">
        <p14:creationId xmlns:p14="http://schemas.microsoft.com/office/powerpoint/2010/main" val="2859804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extslide - grön bå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6920C-C1E9-D842-99C0-83560210D5A9}"/>
              </a:ext>
            </a:extLst>
          </p:cNvPr>
          <p:cNvSpPr>
            <a:spLocks noGrp="1"/>
          </p:cNvSpPr>
          <p:nvPr>
            <p:ph type="ctrTitle" hasCustomPrompt="1"/>
          </p:nvPr>
        </p:nvSpPr>
        <p:spPr>
          <a:xfrm>
            <a:off x="1172834" y="715618"/>
            <a:ext cx="9846331" cy="1287060"/>
          </a:xfrm>
        </p:spPr>
        <p:txBody>
          <a:bodyPr anchor="b">
            <a:noAutofit/>
          </a:bodyPr>
          <a:lstStyle>
            <a:lvl1pPr algn="ctr">
              <a:lnSpc>
                <a:spcPct val="100000"/>
              </a:lnSpc>
              <a:spcBef>
                <a:spcPts val="0"/>
              </a:spcBef>
              <a:defRPr sz="4400" baseline="0">
                <a:solidFill>
                  <a:schemeClr val="tx1"/>
                </a:solidFill>
              </a:defRPr>
            </a:lvl1pPr>
          </a:lstStyle>
          <a:p>
            <a:r>
              <a:rPr lang="sv-SE" dirty="0"/>
              <a:t>Rubrik ryms här.</a:t>
            </a:r>
            <a:br>
              <a:rPr lang="sv-SE" dirty="0"/>
            </a:br>
            <a:r>
              <a:rPr lang="sv-SE" dirty="0"/>
              <a:t>Eventuellt på två rader.</a:t>
            </a:r>
          </a:p>
        </p:txBody>
      </p:sp>
      <p:sp>
        <p:nvSpPr>
          <p:cNvPr id="3" name="Underrubrik 2">
            <a:extLst>
              <a:ext uri="{FF2B5EF4-FFF2-40B4-BE49-F238E27FC236}">
                <a16:creationId xmlns:a16="http://schemas.microsoft.com/office/drawing/2014/main" id="{EBF2952F-9948-744F-90FE-90DD6DCCD168}"/>
              </a:ext>
            </a:extLst>
          </p:cNvPr>
          <p:cNvSpPr>
            <a:spLocks noGrp="1"/>
          </p:cNvSpPr>
          <p:nvPr>
            <p:ph type="subTitle" idx="1" hasCustomPrompt="1"/>
          </p:nvPr>
        </p:nvSpPr>
        <p:spPr>
          <a:xfrm>
            <a:off x="1172835" y="2461110"/>
            <a:ext cx="9846329" cy="1660821"/>
          </a:xfrm>
        </p:spPr>
        <p:txBody>
          <a:bodyPr>
            <a:normAutofit/>
          </a:bodyPr>
          <a:lstStyle>
            <a:lvl1pPr marL="0" indent="0" algn="ctr">
              <a:buNone/>
              <a:defRPr sz="18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Plats för brödtext. Tänk på att inte låta meningarna löpa över hela sidan. </a:t>
            </a:r>
          </a:p>
          <a:p>
            <a:r>
              <a:rPr lang="sv-SE" dirty="0"/>
              <a:t>Välj hellre ny rad tidigare. Det blir snyggare. Lycka till!</a:t>
            </a:r>
          </a:p>
        </p:txBody>
      </p:sp>
    </p:spTree>
    <p:extLst>
      <p:ext uri="{BB962C8B-B14F-4D97-AF65-F5344CB8AC3E}">
        <p14:creationId xmlns:p14="http://schemas.microsoft.com/office/powerpoint/2010/main" val="3711284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llustration med text - grö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4E6A7D-3254-4246-9E6F-7D78EC3E20A3}"/>
              </a:ext>
            </a:extLst>
          </p:cNvPr>
          <p:cNvSpPr>
            <a:spLocks noGrp="1"/>
          </p:cNvSpPr>
          <p:nvPr>
            <p:ph type="title" hasCustomPrompt="1"/>
          </p:nvPr>
        </p:nvSpPr>
        <p:spPr>
          <a:xfrm>
            <a:off x="6588947" y="767252"/>
            <a:ext cx="5268091" cy="2135255"/>
          </a:xfrm>
        </p:spPr>
        <p:txBody>
          <a:bodyPr anchor="b">
            <a:normAutofit/>
          </a:bodyPr>
          <a:lstStyle>
            <a:lvl1pPr algn="l">
              <a:defRPr sz="4000" spc="0" baseline="0">
                <a:solidFill>
                  <a:schemeClr val="tx1"/>
                </a:solidFill>
              </a:defRPr>
            </a:lvl1pPr>
          </a:lstStyle>
          <a:p>
            <a:r>
              <a:rPr lang="sv-SE" dirty="0"/>
              <a:t>Plats för rubrik här.</a:t>
            </a:r>
            <a:br>
              <a:rPr lang="sv-SE" dirty="0"/>
            </a:br>
            <a:r>
              <a:rPr lang="sv-SE" dirty="0"/>
              <a:t>Ev. på fler än en rad.</a:t>
            </a:r>
          </a:p>
        </p:txBody>
      </p:sp>
      <p:sp>
        <p:nvSpPr>
          <p:cNvPr id="4" name="Platshållare för text 3">
            <a:extLst>
              <a:ext uri="{FF2B5EF4-FFF2-40B4-BE49-F238E27FC236}">
                <a16:creationId xmlns:a16="http://schemas.microsoft.com/office/drawing/2014/main" id="{8547A128-E189-C140-BCD6-194E50E54B09}"/>
              </a:ext>
            </a:extLst>
          </p:cNvPr>
          <p:cNvSpPr>
            <a:spLocks noGrp="1"/>
          </p:cNvSpPr>
          <p:nvPr>
            <p:ph type="body" sz="half" idx="2" hasCustomPrompt="1"/>
          </p:nvPr>
        </p:nvSpPr>
        <p:spPr>
          <a:xfrm>
            <a:off x="6588947" y="3468410"/>
            <a:ext cx="5268091" cy="2608865"/>
          </a:xfrm>
        </p:spPr>
        <p:txBody>
          <a:bodyPr>
            <a:normAutofit/>
          </a:bodyPr>
          <a:lstStyle>
            <a:lvl1pPr marL="0" indent="0">
              <a:buNone/>
              <a:defRPr sz="18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Plats för brödtext. </a:t>
            </a:r>
          </a:p>
          <a:p>
            <a:r>
              <a:rPr lang="sv-SE" dirty="0"/>
              <a:t>Tänk på att hellre ta en extra </a:t>
            </a:r>
            <a:r>
              <a:rPr lang="sv-SE" dirty="0" err="1"/>
              <a:t>slide</a:t>
            </a:r>
            <a:r>
              <a:rPr lang="sv-SE" dirty="0"/>
              <a:t> alternativt minska på textmängden om det är mycket text.</a:t>
            </a:r>
          </a:p>
        </p:txBody>
      </p:sp>
    </p:spTree>
    <p:extLst>
      <p:ext uri="{BB962C8B-B14F-4D97-AF65-F5344CB8AC3E}">
        <p14:creationId xmlns:p14="http://schemas.microsoft.com/office/powerpoint/2010/main" val="645437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lbild3">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673F496-2FA6-B940-822F-36747B50985E}"/>
              </a:ext>
            </a:extLst>
          </p:cNvPr>
          <p:cNvSpPr>
            <a:spLocks noGrp="1"/>
          </p:cNvSpPr>
          <p:nvPr>
            <p:ph type="ftr" sz="quarter" idx="11"/>
          </p:nvPr>
        </p:nvSpPr>
        <p:spPr>
          <a:xfrm>
            <a:off x="7742238" y="6232525"/>
            <a:ext cx="4114800" cy="365125"/>
          </a:xfrm>
          <a:prstGeom prst="rect">
            <a:avLst/>
          </a:prstGeom>
        </p:spPr>
        <p:txBody>
          <a:bodyPr/>
          <a:lstStyle>
            <a:lvl1pPr>
              <a:defRPr>
                <a:solidFill>
                  <a:schemeClr val="bg1"/>
                </a:solidFill>
              </a:defRPr>
            </a:lvl1pPr>
          </a:lstStyle>
          <a:p>
            <a:r>
              <a:rPr lang="sv-SE" dirty="0"/>
              <a:t>ETABLERA I PITEÅ</a:t>
            </a:r>
          </a:p>
        </p:txBody>
      </p:sp>
      <p:sp>
        <p:nvSpPr>
          <p:cNvPr id="7" name="Platshållare för bild 6">
            <a:extLst>
              <a:ext uri="{FF2B5EF4-FFF2-40B4-BE49-F238E27FC236}">
                <a16:creationId xmlns:a16="http://schemas.microsoft.com/office/drawing/2014/main" id="{4F7A90E0-3B95-CB4D-A30A-6E5596239D40}"/>
              </a:ext>
            </a:extLst>
          </p:cNvPr>
          <p:cNvSpPr>
            <a:spLocks noGrp="1"/>
          </p:cNvSpPr>
          <p:nvPr>
            <p:ph type="pic" sz="quarter" idx="13" hasCustomPrompt="1"/>
          </p:nvPr>
        </p:nvSpPr>
        <p:spPr>
          <a:xfrm>
            <a:off x="0" y="0"/>
            <a:ext cx="12192000" cy="6858000"/>
          </a:xfrm>
        </p:spPr>
        <p:txBody>
          <a:bodyPr/>
          <a:lstStyle>
            <a:lvl1pPr>
              <a:defRPr/>
            </a:lvl1pPr>
          </a:lstStyle>
          <a:p>
            <a:r>
              <a:rPr lang="sv-SE" dirty="0"/>
              <a:t>Plats för helbild, dubbelklicka på symbolen i mitten och välj din bild.</a:t>
            </a:r>
          </a:p>
        </p:txBody>
      </p:sp>
    </p:spTree>
    <p:extLst>
      <p:ext uri="{BB962C8B-B14F-4D97-AF65-F5344CB8AC3E}">
        <p14:creationId xmlns:p14="http://schemas.microsoft.com/office/powerpoint/2010/main" val="645166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lbild3 - text">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F7A90E0-3B95-CB4D-A30A-6E5596239D40}"/>
              </a:ext>
            </a:extLst>
          </p:cNvPr>
          <p:cNvSpPr>
            <a:spLocks noGrp="1"/>
          </p:cNvSpPr>
          <p:nvPr>
            <p:ph type="pic" sz="quarter" idx="13" hasCustomPrompt="1"/>
          </p:nvPr>
        </p:nvSpPr>
        <p:spPr>
          <a:xfrm>
            <a:off x="0" y="0"/>
            <a:ext cx="12192000" cy="6858000"/>
          </a:xfrm>
        </p:spPr>
        <p:txBody>
          <a:bodyPr/>
          <a:lstStyle>
            <a:lvl1pPr>
              <a:defRPr/>
            </a:lvl1pPr>
          </a:lstStyle>
          <a:p>
            <a:r>
              <a:rPr lang="sv-SE" dirty="0"/>
              <a:t>Plats för helbild, dubbelklicka på symbolen i mitten och välj din bild.</a:t>
            </a:r>
          </a:p>
        </p:txBody>
      </p:sp>
      <p:sp>
        <p:nvSpPr>
          <p:cNvPr id="6" name="Platshållare för text 5">
            <a:extLst>
              <a:ext uri="{FF2B5EF4-FFF2-40B4-BE49-F238E27FC236}">
                <a16:creationId xmlns:a16="http://schemas.microsoft.com/office/drawing/2014/main" id="{22DE9499-2283-3F47-A297-0F7047B068B8}"/>
              </a:ext>
            </a:extLst>
          </p:cNvPr>
          <p:cNvSpPr>
            <a:spLocks noGrp="1"/>
          </p:cNvSpPr>
          <p:nvPr>
            <p:ph type="body" sz="quarter" idx="14" hasCustomPrompt="1"/>
          </p:nvPr>
        </p:nvSpPr>
        <p:spPr>
          <a:xfrm>
            <a:off x="2702145" y="3754850"/>
            <a:ext cx="9154893" cy="1703387"/>
          </a:xfrm>
        </p:spPr>
        <p:txBody>
          <a:bodyPr anchor="b" anchorCtr="0">
            <a:noAutofit/>
          </a:bodyPr>
          <a:lstStyle>
            <a:lvl1pPr marL="0" indent="0" algn="r">
              <a:buNone/>
              <a:defRPr sz="4400"/>
            </a:lvl1pPr>
          </a:lstStyle>
          <a:p>
            <a:r>
              <a:rPr lang="sv-SE" dirty="0"/>
              <a:t>Plats för bildtext. Välj svart eller vit text beroende på färger i bilden.</a:t>
            </a:r>
          </a:p>
        </p:txBody>
      </p:sp>
    </p:spTree>
    <p:extLst>
      <p:ext uri="{BB962C8B-B14F-4D97-AF65-F5344CB8AC3E}">
        <p14:creationId xmlns:p14="http://schemas.microsoft.com/office/powerpoint/2010/main" val="3095065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llansida - grö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22DE9499-2283-3F47-A297-0F7047B068B8}"/>
              </a:ext>
            </a:extLst>
          </p:cNvPr>
          <p:cNvSpPr>
            <a:spLocks noGrp="1"/>
          </p:cNvSpPr>
          <p:nvPr>
            <p:ph type="body" sz="quarter" idx="14" hasCustomPrompt="1"/>
          </p:nvPr>
        </p:nvSpPr>
        <p:spPr>
          <a:xfrm>
            <a:off x="1518553" y="2797420"/>
            <a:ext cx="9154893" cy="1703387"/>
          </a:xfrm>
        </p:spPr>
        <p:txBody>
          <a:bodyPr anchor="b" anchorCtr="0">
            <a:noAutofit/>
          </a:bodyPr>
          <a:lstStyle>
            <a:lvl1pPr marL="0" indent="0" algn="ctr">
              <a:buNone/>
              <a:defRPr sz="6000" b="1">
                <a:solidFill>
                  <a:schemeClr val="bg1"/>
                </a:solidFill>
              </a:defRPr>
            </a:lvl1pPr>
          </a:lstStyle>
          <a:p>
            <a:r>
              <a:rPr lang="sv-SE" dirty="0"/>
              <a:t>Mellansida. Plats eventuell för text.</a:t>
            </a:r>
          </a:p>
        </p:txBody>
      </p:sp>
    </p:spTree>
    <p:extLst>
      <p:ext uri="{BB962C8B-B14F-4D97-AF65-F5344CB8AC3E}">
        <p14:creationId xmlns:p14="http://schemas.microsoft.com/office/powerpoint/2010/main" val="36376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ed bildtext - grö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4E6A7D-3254-4246-9E6F-7D78EC3E20A3}"/>
              </a:ext>
            </a:extLst>
          </p:cNvPr>
          <p:cNvSpPr>
            <a:spLocks noGrp="1"/>
          </p:cNvSpPr>
          <p:nvPr>
            <p:ph type="title" hasCustomPrompt="1"/>
          </p:nvPr>
        </p:nvSpPr>
        <p:spPr>
          <a:xfrm>
            <a:off x="6588947" y="767252"/>
            <a:ext cx="5268091" cy="2135255"/>
          </a:xfrm>
        </p:spPr>
        <p:txBody>
          <a:bodyPr anchor="b">
            <a:normAutofit/>
          </a:bodyPr>
          <a:lstStyle>
            <a:lvl1pPr algn="l">
              <a:defRPr sz="4000" spc="0" baseline="0">
                <a:solidFill>
                  <a:schemeClr val="tx1"/>
                </a:solidFill>
              </a:defRPr>
            </a:lvl1pPr>
          </a:lstStyle>
          <a:p>
            <a:r>
              <a:rPr lang="sv-SE" dirty="0"/>
              <a:t>Plats för rubrik här.</a:t>
            </a:r>
            <a:br>
              <a:rPr lang="sv-SE" dirty="0"/>
            </a:br>
            <a:r>
              <a:rPr lang="sv-SE" dirty="0"/>
              <a:t>Ev. på fler än en rad.</a:t>
            </a:r>
          </a:p>
        </p:txBody>
      </p:sp>
      <p:sp>
        <p:nvSpPr>
          <p:cNvPr id="3" name="Platshållare för bild 2">
            <a:extLst>
              <a:ext uri="{FF2B5EF4-FFF2-40B4-BE49-F238E27FC236}">
                <a16:creationId xmlns:a16="http://schemas.microsoft.com/office/drawing/2014/main" id="{9FBBE9CC-D862-8641-A6E8-B3E449F76BAF}"/>
              </a:ext>
            </a:extLst>
          </p:cNvPr>
          <p:cNvSpPr>
            <a:spLocks noGrp="1"/>
          </p:cNvSpPr>
          <p:nvPr>
            <p:ph type="pic" idx="1" hasCustomPrompt="1"/>
          </p:nvPr>
        </p:nvSpPr>
        <p:spPr>
          <a:xfrm>
            <a:off x="0" y="0"/>
            <a:ext cx="6096000" cy="6857999"/>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Plats för bild, dubbelklicka på symbolen i mitten och välj din bild.</a:t>
            </a:r>
          </a:p>
        </p:txBody>
      </p:sp>
      <p:sp>
        <p:nvSpPr>
          <p:cNvPr id="4" name="Platshållare för text 3">
            <a:extLst>
              <a:ext uri="{FF2B5EF4-FFF2-40B4-BE49-F238E27FC236}">
                <a16:creationId xmlns:a16="http://schemas.microsoft.com/office/drawing/2014/main" id="{8547A128-E189-C140-BCD6-194E50E54B09}"/>
              </a:ext>
            </a:extLst>
          </p:cNvPr>
          <p:cNvSpPr>
            <a:spLocks noGrp="1"/>
          </p:cNvSpPr>
          <p:nvPr>
            <p:ph type="body" sz="half" idx="2" hasCustomPrompt="1"/>
          </p:nvPr>
        </p:nvSpPr>
        <p:spPr>
          <a:xfrm>
            <a:off x="6588947" y="3468410"/>
            <a:ext cx="5268091" cy="2608865"/>
          </a:xfrm>
        </p:spPr>
        <p:txBody>
          <a:bodyPr>
            <a:normAutofit/>
          </a:bodyPr>
          <a:lstStyle>
            <a:lvl1pPr marL="0" indent="0">
              <a:buNone/>
              <a:defRPr sz="18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Plats för brödtext. </a:t>
            </a:r>
          </a:p>
          <a:p>
            <a:r>
              <a:rPr lang="sv-SE" dirty="0"/>
              <a:t>Tänk på att hellre ta en extra </a:t>
            </a:r>
            <a:r>
              <a:rPr lang="sv-SE" dirty="0" err="1"/>
              <a:t>slide</a:t>
            </a:r>
            <a:r>
              <a:rPr lang="sv-SE" dirty="0"/>
              <a:t> alternativt minska på textmängden om det är mycket text.</a:t>
            </a:r>
          </a:p>
        </p:txBody>
      </p:sp>
      <p:cxnSp>
        <p:nvCxnSpPr>
          <p:cNvPr id="10" name="Rak 9">
            <a:extLst>
              <a:ext uri="{FF2B5EF4-FFF2-40B4-BE49-F238E27FC236}">
                <a16:creationId xmlns:a16="http://schemas.microsoft.com/office/drawing/2014/main" id="{E9301B1A-22FD-544B-8017-B0C95093C3F1}"/>
              </a:ext>
            </a:extLst>
          </p:cNvPr>
          <p:cNvCxnSpPr>
            <a:cxnSpLocks/>
          </p:cNvCxnSpPr>
          <p:nvPr userDrawn="1"/>
        </p:nvCxnSpPr>
        <p:spPr>
          <a:xfrm>
            <a:off x="6715038" y="3185458"/>
            <a:ext cx="205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464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ledning - orange bakgr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253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extslide - orange blomm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6920C-C1E9-D842-99C0-83560210D5A9}"/>
              </a:ext>
            </a:extLst>
          </p:cNvPr>
          <p:cNvSpPr>
            <a:spLocks noGrp="1"/>
          </p:cNvSpPr>
          <p:nvPr>
            <p:ph type="ctrTitle" hasCustomPrompt="1"/>
          </p:nvPr>
        </p:nvSpPr>
        <p:spPr>
          <a:xfrm>
            <a:off x="829815" y="1248978"/>
            <a:ext cx="10680867" cy="1383534"/>
          </a:xfrm>
        </p:spPr>
        <p:txBody>
          <a:bodyPr anchor="b">
            <a:noAutofit/>
          </a:bodyPr>
          <a:lstStyle>
            <a:lvl1pPr algn="l">
              <a:lnSpc>
                <a:spcPct val="100000"/>
              </a:lnSpc>
              <a:spcBef>
                <a:spcPts val="0"/>
              </a:spcBef>
              <a:defRPr sz="4400">
                <a:solidFill>
                  <a:schemeClr val="bg1"/>
                </a:solidFill>
              </a:defRPr>
            </a:lvl1pPr>
          </a:lstStyle>
          <a:p>
            <a:r>
              <a:rPr lang="sv-SE" dirty="0"/>
              <a:t>Rubrik ryms här. </a:t>
            </a:r>
            <a:br>
              <a:rPr lang="sv-SE" dirty="0"/>
            </a:br>
            <a:r>
              <a:rPr lang="sv-SE" dirty="0"/>
              <a:t>Kanske på två rader.</a:t>
            </a:r>
          </a:p>
        </p:txBody>
      </p:sp>
      <p:sp>
        <p:nvSpPr>
          <p:cNvPr id="3" name="Underrubrik 2">
            <a:extLst>
              <a:ext uri="{FF2B5EF4-FFF2-40B4-BE49-F238E27FC236}">
                <a16:creationId xmlns:a16="http://schemas.microsoft.com/office/drawing/2014/main" id="{EBF2952F-9948-744F-90FE-90DD6DCCD168}"/>
              </a:ext>
            </a:extLst>
          </p:cNvPr>
          <p:cNvSpPr>
            <a:spLocks noGrp="1"/>
          </p:cNvSpPr>
          <p:nvPr>
            <p:ph type="subTitle" idx="1" hasCustomPrompt="1"/>
          </p:nvPr>
        </p:nvSpPr>
        <p:spPr>
          <a:xfrm>
            <a:off x="829815" y="3276939"/>
            <a:ext cx="10680867" cy="2388628"/>
          </a:xfrm>
        </p:spPr>
        <p:txBody>
          <a:bodyPr>
            <a:normAutofit/>
          </a:bodyPr>
          <a:lstStyle>
            <a:lvl1pPr marL="0" indent="0" algn="l">
              <a:buNone/>
              <a:defRPr sz="1800">
                <a:sym typeface="Wingdings" pitchFamily="2"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Plats för brödtext. Tänk på att inte låta meningarna löpa över hela sidan. </a:t>
            </a:r>
          </a:p>
          <a:p>
            <a:r>
              <a:rPr lang="sv-SE" dirty="0"/>
              <a:t>Välj hellre ny rad tidigare. Det blir snyggare. Lycka till!</a:t>
            </a:r>
          </a:p>
        </p:txBody>
      </p:sp>
    </p:spTree>
    <p:extLst>
      <p:ext uri="{BB962C8B-B14F-4D97-AF65-F5344CB8AC3E}">
        <p14:creationId xmlns:p14="http://schemas.microsoft.com/office/powerpoint/2010/main" val="3437849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xtslide - blå r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6920C-C1E9-D842-99C0-83560210D5A9}"/>
              </a:ext>
            </a:extLst>
          </p:cNvPr>
          <p:cNvSpPr>
            <a:spLocks noGrp="1"/>
          </p:cNvSpPr>
          <p:nvPr>
            <p:ph type="ctrTitle" hasCustomPrompt="1"/>
          </p:nvPr>
        </p:nvSpPr>
        <p:spPr>
          <a:xfrm>
            <a:off x="334963" y="1227463"/>
            <a:ext cx="11522075" cy="1383534"/>
          </a:xfrm>
        </p:spPr>
        <p:txBody>
          <a:bodyPr anchor="b">
            <a:noAutofit/>
          </a:bodyPr>
          <a:lstStyle>
            <a:lvl1pPr algn="ctr">
              <a:lnSpc>
                <a:spcPct val="100000"/>
              </a:lnSpc>
              <a:spcBef>
                <a:spcPts val="0"/>
              </a:spcBef>
              <a:defRPr sz="4400" baseline="0">
                <a:solidFill>
                  <a:schemeClr val="tx1"/>
                </a:solidFill>
              </a:defRPr>
            </a:lvl1pPr>
          </a:lstStyle>
          <a:p>
            <a:r>
              <a:rPr lang="sv-SE" dirty="0"/>
              <a:t>Rubrik ryms här.</a:t>
            </a:r>
            <a:br>
              <a:rPr lang="sv-SE" dirty="0"/>
            </a:br>
            <a:r>
              <a:rPr lang="sv-SE" dirty="0"/>
              <a:t>Eventuellt på två rader.</a:t>
            </a:r>
          </a:p>
        </p:txBody>
      </p:sp>
      <p:sp>
        <p:nvSpPr>
          <p:cNvPr id="3" name="Underrubrik 2">
            <a:extLst>
              <a:ext uri="{FF2B5EF4-FFF2-40B4-BE49-F238E27FC236}">
                <a16:creationId xmlns:a16="http://schemas.microsoft.com/office/drawing/2014/main" id="{EBF2952F-9948-744F-90FE-90DD6DCCD168}"/>
              </a:ext>
            </a:extLst>
          </p:cNvPr>
          <p:cNvSpPr>
            <a:spLocks noGrp="1"/>
          </p:cNvSpPr>
          <p:nvPr>
            <p:ph type="subTitle" idx="1" hasCustomPrompt="1"/>
          </p:nvPr>
        </p:nvSpPr>
        <p:spPr>
          <a:xfrm>
            <a:off x="334963" y="3255424"/>
            <a:ext cx="11522075" cy="2388628"/>
          </a:xfrm>
        </p:spPr>
        <p:txBody>
          <a:bodyPr>
            <a:normAutofit/>
          </a:bodyPr>
          <a:lstStyle>
            <a:lvl1pPr marL="0" indent="0" algn="ctr">
              <a:buNone/>
              <a:defRPr sz="18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Plats för brödtext. Tänk på att inte låta meningarna löpa över hela sidan. </a:t>
            </a:r>
          </a:p>
          <a:p>
            <a:r>
              <a:rPr lang="sv-SE" dirty="0"/>
              <a:t>Välj hellre ny rad tidigare. Det blir snyggare. Lycka till!</a:t>
            </a:r>
          </a:p>
        </p:txBody>
      </p:sp>
      <p:sp>
        <p:nvSpPr>
          <p:cNvPr id="4" name="Platshållare för datum 3">
            <a:extLst>
              <a:ext uri="{FF2B5EF4-FFF2-40B4-BE49-F238E27FC236}">
                <a16:creationId xmlns:a16="http://schemas.microsoft.com/office/drawing/2014/main" id="{4A4E0BD5-B4DE-C540-940A-035B5176BF89}"/>
              </a:ext>
            </a:extLst>
          </p:cNvPr>
          <p:cNvSpPr>
            <a:spLocks noGrp="1"/>
          </p:cNvSpPr>
          <p:nvPr>
            <p:ph type="dt" sz="half" idx="10"/>
          </p:nvPr>
        </p:nvSpPr>
        <p:spPr>
          <a:xfrm>
            <a:off x="334963" y="7007881"/>
            <a:ext cx="2743200" cy="365125"/>
          </a:xfrm>
          <a:prstGeom prst="rect">
            <a:avLst/>
          </a:prstGeom>
        </p:spPr>
        <p:txBody>
          <a:bodyPr anchor="b" anchorCtr="0"/>
          <a:lstStyle>
            <a:lvl1pPr>
              <a:defRPr>
                <a:solidFill>
                  <a:schemeClr val="bg1"/>
                </a:solidFill>
              </a:defRPr>
            </a:lvl1pPr>
          </a:lstStyle>
          <a:p>
            <a:fld id="{A482F9B7-6A27-6A40-BBEC-26397E53A938}" type="datetime4">
              <a:rPr lang="sv-SE" smtClean="0"/>
              <a:pPr/>
              <a:t>10 mars 2026</a:t>
            </a:fld>
            <a:endParaRPr lang="sv-SE" dirty="0"/>
          </a:p>
        </p:txBody>
      </p:sp>
      <p:sp>
        <p:nvSpPr>
          <p:cNvPr id="6" name="Platshållare för bildnummer 5">
            <a:extLst>
              <a:ext uri="{FF2B5EF4-FFF2-40B4-BE49-F238E27FC236}">
                <a16:creationId xmlns:a16="http://schemas.microsoft.com/office/drawing/2014/main" id="{05729700-3549-7E4A-A6E5-067D8DCCB1AD}"/>
              </a:ext>
            </a:extLst>
          </p:cNvPr>
          <p:cNvSpPr>
            <a:spLocks noGrp="1"/>
          </p:cNvSpPr>
          <p:nvPr>
            <p:ph type="sldNum" sz="quarter" idx="12"/>
          </p:nvPr>
        </p:nvSpPr>
        <p:spPr>
          <a:xfrm>
            <a:off x="10691238" y="6976460"/>
            <a:ext cx="1165800" cy="365125"/>
          </a:xfrm>
          <a:prstGeom prst="rect">
            <a:avLst/>
          </a:prstGeom>
        </p:spPr>
        <p:txBody>
          <a:bodyPr/>
          <a:lstStyle/>
          <a:p>
            <a:fld id="{1AAE98AD-D8BE-4F47-BBAA-E035B4ED0B4F}" type="slidenum">
              <a:rPr lang="sv-SE" smtClean="0"/>
              <a:t>‹#›</a:t>
            </a:fld>
            <a:endParaRPr lang="sv-SE"/>
          </a:p>
        </p:txBody>
      </p:sp>
    </p:spTree>
    <p:extLst>
      <p:ext uri="{BB962C8B-B14F-4D97-AF65-F5344CB8AC3E}">
        <p14:creationId xmlns:p14="http://schemas.microsoft.com/office/powerpoint/2010/main" val="1983080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extslide - orange r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6920C-C1E9-D842-99C0-83560210D5A9}"/>
              </a:ext>
            </a:extLst>
          </p:cNvPr>
          <p:cNvSpPr>
            <a:spLocks noGrp="1"/>
          </p:cNvSpPr>
          <p:nvPr>
            <p:ph type="ctrTitle" hasCustomPrompt="1"/>
          </p:nvPr>
        </p:nvSpPr>
        <p:spPr>
          <a:xfrm>
            <a:off x="334963" y="1227463"/>
            <a:ext cx="11522075" cy="1383534"/>
          </a:xfrm>
        </p:spPr>
        <p:txBody>
          <a:bodyPr anchor="b">
            <a:noAutofit/>
          </a:bodyPr>
          <a:lstStyle>
            <a:lvl1pPr algn="ctr">
              <a:lnSpc>
                <a:spcPct val="100000"/>
              </a:lnSpc>
              <a:spcBef>
                <a:spcPts val="0"/>
              </a:spcBef>
              <a:defRPr sz="4400" baseline="0">
                <a:solidFill>
                  <a:schemeClr val="tx1"/>
                </a:solidFill>
              </a:defRPr>
            </a:lvl1pPr>
          </a:lstStyle>
          <a:p>
            <a:r>
              <a:rPr lang="sv-SE" dirty="0"/>
              <a:t>Rubrik ryms här.</a:t>
            </a:r>
            <a:br>
              <a:rPr lang="sv-SE" dirty="0"/>
            </a:br>
            <a:r>
              <a:rPr lang="sv-SE" dirty="0"/>
              <a:t>Eventuellt på två rader.</a:t>
            </a:r>
          </a:p>
        </p:txBody>
      </p:sp>
      <p:sp>
        <p:nvSpPr>
          <p:cNvPr id="3" name="Underrubrik 2">
            <a:extLst>
              <a:ext uri="{FF2B5EF4-FFF2-40B4-BE49-F238E27FC236}">
                <a16:creationId xmlns:a16="http://schemas.microsoft.com/office/drawing/2014/main" id="{EBF2952F-9948-744F-90FE-90DD6DCCD168}"/>
              </a:ext>
            </a:extLst>
          </p:cNvPr>
          <p:cNvSpPr>
            <a:spLocks noGrp="1"/>
          </p:cNvSpPr>
          <p:nvPr>
            <p:ph type="subTitle" idx="1" hasCustomPrompt="1"/>
          </p:nvPr>
        </p:nvSpPr>
        <p:spPr>
          <a:xfrm>
            <a:off x="334963" y="3255424"/>
            <a:ext cx="11522075" cy="2388628"/>
          </a:xfrm>
        </p:spPr>
        <p:txBody>
          <a:bodyPr>
            <a:normAutofit/>
          </a:bodyPr>
          <a:lstStyle>
            <a:lvl1pPr marL="0" indent="0" algn="ctr">
              <a:buNone/>
              <a:defRPr sz="18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Plats för brödtext. Tänk på att inte låta meningarna löpa över hela sidan. </a:t>
            </a:r>
          </a:p>
          <a:p>
            <a:r>
              <a:rPr lang="sv-SE" dirty="0"/>
              <a:t>Välj hellre ny rad tidigare. Det blir snyggare. Lycka till!</a:t>
            </a:r>
          </a:p>
        </p:txBody>
      </p:sp>
    </p:spTree>
    <p:extLst>
      <p:ext uri="{BB962C8B-B14F-4D97-AF65-F5344CB8AC3E}">
        <p14:creationId xmlns:p14="http://schemas.microsoft.com/office/powerpoint/2010/main" val="2209134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extslide - orange bå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6920C-C1E9-D842-99C0-83560210D5A9}"/>
              </a:ext>
            </a:extLst>
          </p:cNvPr>
          <p:cNvSpPr>
            <a:spLocks noGrp="1"/>
          </p:cNvSpPr>
          <p:nvPr>
            <p:ph type="ctrTitle" hasCustomPrompt="1"/>
          </p:nvPr>
        </p:nvSpPr>
        <p:spPr>
          <a:xfrm>
            <a:off x="1172834" y="715618"/>
            <a:ext cx="9846331" cy="1287060"/>
          </a:xfrm>
        </p:spPr>
        <p:txBody>
          <a:bodyPr anchor="b">
            <a:noAutofit/>
          </a:bodyPr>
          <a:lstStyle>
            <a:lvl1pPr algn="ctr">
              <a:lnSpc>
                <a:spcPct val="100000"/>
              </a:lnSpc>
              <a:spcBef>
                <a:spcPts val="0"/>
              </a:spcBef>
              <a:defRPr sz="4400" baseline="0">
                <a:solidFill>
                  <a:schemeClr val="tx1"/>
                </a:solidFill>
              </a:defRPr>
            </a:lvl1pPr>
          </a:lstStyle>
          <a:p>
            <a:r>
              <a:rPr lang="sv-SE" dirty="0"/>
              <a:t>Rubrik ryms här.</a:t>
            </a:r>
            <a:br>
              <a:rPr lang="sv-SE" dirty="0"/>
            </a:br>
            <a:r>
              <a:rPr lang="sv-SE" dirty="0"/>
              <a:t>Eventuellt på två rader.</a:t>
            </a:r>
          </a:p>
        </p:txBody>
      </p:sp>
      <p:sp>
        <p:nvSpPr>
          <p:cNvPr id="3" name="Underrubrik 2">
            <a:extLst>
              <a:ext uri="{FF2B5EF4-FFF2-40B4-BE49-F238E27FC236}">
                <a16:creationId xmlns:a16="http://schemas.microsoft.com/office/drawing/2014/main" id="{EBF2952F-9948-744F-90FE-90DD6DCCD168}"/>
              </a:ext>
            </a:extLst>
          </p:cNvPr>
          <p:cNvSpPr>
            <a:spLocks noGrp="1"/>
          </p:cNvSpPr>
          <p:nvPr>
            <p:ph type="subTitle" idx="1" hasCustomPrompt="1"/>
          </p:nvPr>
        </p:nvSpPr>
        <p:spPr>
          <a:xfrm>
            <a:off x="1172835" y="2461110"/>
            <a:ext cx="9846329" cy="1660821"/>
          </a:xfrm>
        </p:spPr>
        <p:txBody>
          <a:bodyPr>
            <a:normAutofit/>
          </a:bodyPr>
          <a:lstStyle>
            <a:lvl1pPr marL="0" indent="0" algn="ctr">
              <a:buNone/>
              <a:defRPr sz="18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Plats för brödtext. Tänk på att inte låta meningarna löpa över hela sidan. </a:t>
            </a:r>
          </a:p>
          <a:p>
            <a:r>
              <a:rPr lang="sv-SE" dirty="0"/>
              <a:t>Välj hellre ny rad tidigare. Det blir snyggare. Lycka till!</a:t>
            </a:r>
          </a:p>
        </p:txBody>
      </p:sp>
    </p:spTree>
    <p:extLst>
      <p:ext uri="{BB962C8B-B14F-4D97-AF65-F5344CB8AC3E}">
        <p14:creationId xmlns:p14="http://schemas.microsoft.com/office/powerpoint/2010/main" val="2912167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llustration med tex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4E6A7D-3254-4246-9E6F-7D78EC3E20A3}"/>
              </a:ext>
            </a:extLst>
          </p:cNvPr>
          <p:cNvSpPr>
            <a:spLocks noGrp="1"/>
          </p:cNvSpPr>
          <p:nvPr>
            <p:ph type="title" hasCustomPrompt="1"/>
          </p:nvPr>
        </p:nvSpPr>
        <p:spPr>
          <a:xfrm>
            <a:off x="6588947" y="767252"/>
            <a:ext cx="5268091" cy="2135255"/>
          </a:xfrm>
        </p:spPr>
        <p:txBody>
          <a:bodyPr anchor="b">
            <a:normAutofit/>
          </a:bodyPr>
          <a:lstStyle>
            <a:lvl1pPr algn="l">
              <a:defRPr sz="4000" spc="0" baseline="0">
                <a:solidFill>
                  <a:schemeClr val="tx1"/>
                </a:solidFill>
              </a:defRPr>
            </a:lvl1pPr>
          </a:lstStyle>
          <a:p>
            <a:r>
              <a:rPr lang="sv-SE" dirty="0"/>
              <a:t>Plats för rubrik här.</a:t>
            </a:r>
            <a:br>
              <a:rPr lang="sv-SE" dirty="0"/>
            </a:br>
            <a:r>
              <a:rPr lang="sv-SE" dirty="0"/>
              <a:t>Ev. på fler än en rad.</a:t>
            </a:r>
          </a:p>
        </p:txBody>
      </p:sp>
      <p:sp>
        <p:nvSpPr>
          <p:cNvPr id="4" name="Platshållare för text 3">
            <a:extLst>
              <a:ext uri="{FF2B5EF4-FFF2-40B4-BE49-F238E27FC236}">
                <a16:creationId xmlns:a16="http://schemas.microsoft.com/office/drawing/2014/main" id="{8547A128-E189-C140-BCD6-194E50E54B09}"/>
              </a:ext>
            </a:extLst>
          </p:cNvPr>
          <p:cNvSpPr>
            <a:spLocks noGrp="1"/>
          </p:cNvSpPr>
          <p:nvPr>
            <p:ph type="body" sz="half" idx="2" hasCustomPrompt="1"/>
          </p:nvPr>
        </p:nvSpPr>
        <p:spPr>
          <a:xfrm>
            <a:off x="6588947" y="3468410"/>
            <a:ext cx="5268091" cy="2608865"/>
          </a:xfrm>
        </p:spPr>
        <p:txBody>
          <a:bodyPr>
            <a:normAutofit/>
          </a:bodyPr>
          <a:lstStyle>
            <a:lvl1pPr marL="0" indent="0">
              <a:buNone/>
              <a:defRPr sz="18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Plats för brödtext. </a:t>
            </a:r>
          </a:p>
          <a:p>
            <a:r>
              <a:rPr lang="sv-SE" dirty="0"/>
              <a:t>Tänk på att hellre ta en extra </a:t>
            </a:r>
            <a:r>
              <a:rPr lang="sv-SE" dirty="0" err="1"/>
              <a:t>slide</a:t>
            </a:r>
            <a:r>
              <a:rPr lang="sv-SE" dirty="0"/>
              <a:t> alternativt minska på textmängden om det är mycket text.</a:t>
            </a:r>
          </a:p>
        </p:txBody>
      </p:sp>
    </p:spTree>
    <p:extLst>
      <p:ext uri="{BB962C8B-B14F-4D97-AF65-F5344CB8AC3E}">
        <p14:creationId xmlns:p14="http://schemas.microsoft.com/office/powerpoint/2010/main" val="1355718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lbild4">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673F496-2FA6-B940-822F-36747B50985E}"/>
              </a:ext>
            </a:extLst>
          </p:cNvPr>
          <p:cNvSpPr>
            <a:spLocks noGrp="1"/>
          </p:cNvSpPr>
          <p:nvPr>
            <p:ph type="ftr" sz="quarter" idx="11"/>
          </p:nvPr>
        </p:nvSpPr>
        <p:spPr>
          <a:xfrm>
            <a:off x="7742238" y="6232525"/>
            <a:ext cx="4114800" cy="365125"/>
          </a:xfrm>
          <a:prstGeom prst="rect">
            <a:avLst/>
          </a:prstGeom>
        </p:spPr>
        <p:txBody>
          <a:bodyPr/>
          <a:lstStyle>
            <a:lvl1pPr>
              <a:defRPr>
                <a:solidFill>
                  <a:schemeClr val="bg1"/>
                </a:solidFill>
              </a:defRPr>
            </a:lvl1pPr>
          </a:lstStyle>
          <a:p>
            <a:r>
              <a:rPr lang="sv-SE" dirty="0"/>
              <a:t>ETABLERA I PITEÅ</a:t>
            </a:r>
          </a:p>
        </p:txBody>
      </p:sp>
      <p:sp>
        <p:nvSpPr>
          <p:cNvPr id="7" name="Platshållare för bild 6">
            <a:extLst>
              <a:ext uri="{FF2B5EF4-FFF2-40B4-BE49-F238E27FC236}">
                <a16:creationId xmlns:a16="http://schemas.microsoft.com/office/drawing/2014/main" id="{4F7A90E0-3B95-CB4D-A30A-6E5596239D40}"/>
              </a:ext>
            </a:extLst>
          </p:cNvPr>
          <p:cNvSpPr>
            <a:spLocks noGrp="1"/>
          </p:cNvSpPr>
          <p:nvPr>
            <p:ph type="pic" sz="quarter" idx="13" hasCustomPrompt="1"/>
          </p:nvPr>
        </p:nvSpPr>
        <p:spPr>
          <a:xfrm>
            <a:off x="0" y="0"/>
            <a:ext cx="12192000" cy="6858000"/>
          </a:xfrm>
        </p:spPr>
        <p:txBody>
          <a:bodyPr/>
          <a:lstStyle>
            <a:lvl1pPr>
              <a:defRPr/>
            </a:lvl1pPr>
          </a:lstStyle>
          <a:p>
            <a:r>
              <a:rPr lang="sv-SE" dirty="0"/>
              <a:t>Plats för helbild, dubbelklicka på symbolen i mitten och välj din bild.</a:t>
            </a:r>
          </a:p>
        </p:txBody>
      </p:sp>
    </p:spTree>
    <p:extLst>
      <p:ext uri="{BB962C8B-B14F-4D97-AF65-F5344CB8AC3E}">
        <p14:creationId xmlns:p14="http://schemas.microsoft.com/office/powerpoint/2010/main" val="1728954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lbild4 - text">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F7A90E0-3B95-CB4D-A30A-6E5596239D40}"/>
              </a:ext>
            </a:extLst>
          </p:cNvPr>
          <p:cNvSpPr>
            <a:spLocks noGrp="1"/>
          </p:cNvSpPr>
          <p:nvPr>
            <p:ph type="pic" sz="quarter" idx="13" hasCustomPrompt="1"/>
          </p:nvPr>
        </p:nvSpPr>
        <p:spPr>
          <a:xfrm>
            <a:off x="0" y="0"/>
            <a:ext cx="12192000" cy="6858000"/>
          </a:xfrm>
        </p:spPr>
        <p:txBody>
          <a:bodyPr/>
          <a:lstStyle>
            <a:lvl1pPr>
              <a:defRPr/>
            </a:lvl1pPr>
          </a:lstStyle>
          <a:p>
            <a:r>
              <a:rPr lang="sv-SE" dirty="0"/>
              <a:t>Plats för helbild, dubbelklicka på symbolen i mitten och välj din bild.</a:t>
            </a:r>
          </a:p>
        </p:txBody>
      </p:sp>
      <p:sp>
        <p:nvSpPr>
          <p:cNvPr id="6" name="Platshållare för text 5">
            <a:extLst>
              <a:ext uri="{FF2B5EF4-FFF2-40B4-BE49-F238E27FC236}">
                <a16:creationId xmlns:a16="http://schemas.microsoft.com/office/drawing/2014/main" id="{22DE9499-2283-3F47-A297-0F7047B068B8}"/>
              </a:ext>
            </a:extLst>
          </p:cNvPr>
          <p:cNvSpPr>
            <a:spLocks noGrp="1"/>
          </p:cNvSpPr>
          <p:nvPr>
            <p:ph type="body" sz="quarter" idx="14" hasCustomPrompt="1"/>
          </p:nvPr>
        </p:nvSpPr>
        <p:spPr>
          <a:xfrm>
            <a:off x="2702145" y="3754850"/>
            <a:ext cx="9154893" cy="1703387"/>
          </a:xfrm>
        </p:spPr>
        <p:txBody>
          <a:bodyPr anchor="b" anchorCtr="0">
            <a:noAutofit/>
          </a:bodyPr>
          <a:lstStyle>
            <a:lvl1pPr marL="0" indent="0" algn="r">
              <a:buNone/>
              <a:defRPr sz="4400"/>
            </a:lvl1pPr>
          </a:lstStyle>
          <a:p>
            <a:r>
              <a:rPr lang="sv-SE" dirty="0"/>
              <a:t>Plats för bildtext. Välj svart eller vit text beroende på färger i bilden.</a:t>
            </a:r>
          </a:p>
        </p:txBody>
      </p:sp>
    </p:spTree>
    <p:extLst>
      <p:ext uri="{BB962C8B-B14F-4D97-AF65-F5344CB8AC3E}">
        <p14:creationId xmlns:p14="http://schemas.microsoft.com/office/powerpoint/2010/main" val="3964783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llansida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22DE9499-2283-3F47-A297-0F7047B068B8}"/>
              </a:ext>
            </a:extLst>
          </p:cNvPr>
          <p:cNvSpPr>
            <a:spLocks noGrp="1"/>
          </p:cNvSpPr>
          <p:nvPr>
            <p:ph type="body" sz="quarter" idx="14" hasCustomPrompt="1"/>
          </p:nvPr>
        </p:nvSpPr>
        <p:spPr>
          <a:xfrm>
            <a:off x="1518553" y="2797420"/>
            <a:ext cx="9154893" cy="1703387"/>
          </a:xfrm>
        </p:spPr>
        <p:txBody>
          <a:bodyPr anchor="b" anchorCtr="0">
            <a:noAutofit/>
          </a:bodyPr>
          <a:lstStyle>
            <a:lvl1pPr marL="0" indent="0" algn="ctr">
              <a:buNone/>
              <a:defRPr sz="6000" b="1">
                <a:solidFill>
                  <a:schemeClr val="bg1"/>
                </a:solidFill>
              </a:defRPr>
            </a:lvl1pPr>
          </a:lstStyle>
          <a:p>
            <a:r>
              <a:rPr lang="sv-SE" dirty="0"/>
              <a:t>Mellansida. Plats eventuell för text.</a:t>
            </a:r>
          </a:p>
        </p:txBody>
      </p:sp>
    </p:spTree>
    <p:extLst>
      <p:ext uri="{BB962C8B-B14F-4D97-AF65-F5344CB8AC3E}">
        <p14:creationId xmlns:p14="http://schemas.microsoft.com/office/powerpoint/2010/main" val="3302119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ed bildtex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4E6A7D-3254-4246-9E6F-7D78EC3E20A3}"/>
              </a:ext>
            </a:extLst>
          </p:cNvPr>
          <p:cNvSpPr>
            <a:spLocks noGrp="1"/>
          </p:cNvSpPr>
          <p:nvPr>
            <p:ph type="title" hasCustomPrompt="1"/>
          </p:nvPr>
        </p:nvSpPr>
        <p:spPr>
          <a:xfrm>
            <a:off x="6588947" y="767252"/>
            <a:ext cx="5268091" cy="2135255"/>
          </a:xfrm>
        </p:spPr>
        <p:txBody>
          <a:bodyPr anchor="b">
            <a:normAutofit/>
          </a:bodyPr>
          <a:lstStyle>
            <a:lvl1pPr algn="l">
              <a:defRPr sz="4000" spc="0" baseline="0">
                <a:solidFill>
                  <a:schemeClr val="tx1"/>
                </a:solidFill>
              </a:defRPr>
            </a:lvl1pPr>
          </a:lstStyle>
          <a:p>
            <a:r>
              <a:rPr lang="sv-SE" dirty="0"/>
              <a:t>Plats för rubrik här.</a:t>
            </a:r>
            <a:br>
              <a:rPr lang="sv-SE" dirty="0"/>
            </a:br>
            <a:r>
              <a:rPr lang="sv-SE" dirty="0"/>
              <a:t>Ev. på fler än en rad.</a:t>
            </a:r>
          </a:p>
        </p:txBody>
      </p:sp>
      <p:sp>
        <p:nvSpPr>
          <p:cNvPr id="3" name="Platshållare för bild 2">
            <a:extLst>
              <a:ext uri="{FF2B5EF4-FFF2-40B4-BE49-F238E27FC236}">
                <a16:creationId xmlns:a16="http://schemas.microsoft.com/office/drawing/2014/main" id="{9FBBE9CC-D862-8641-A6E8-B3E449F76BAF}"/>
              </a:ext>
            </a:extLst>
          </p:cNvPr>
          <p:cNvSpPr>
            <a:spLocks noGrp="1"/>
          </p:cNvSpPr>
          <p:nvPr>
            <p:ph type="pic" idx="1" hasCustomPrompt="1"/>
          </p:nvPr>
        </p:nvSpPr>
        <p:spPr>
          <a:xfrm>
            <a:off x="0" y="0"/>
            <a:ext cx="6096000" cy="6857999"/>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Plats för bild, dubbelklicka på symbolen i mitten och välj din bild.</a:t>
            </a:r>
          </a:p>
        </p:txBody>
      </p:sp>
      <p:sp>
        <p:nvSpPr>
          <p:cNvPr id="4" name="Platshållare för text 3">
            <a:extLst>
              <a:ext uri="{FF2B5EF4-FFF2-40B4-BE49-F238E27FC236}">
                <a16:creationId xmlns:a16="http://schemas.microsoft.com/office/drawing/2014/main" id="{8547A128-E189-C140-BCD6-194E50E54B09}"/>
              </a:ext>
            </a:extLst>
          </p:cNvPr>
          <p:cNvSpPr>
            <a:spLocks noGrp="1"/>
          </p:cNvSpPr>
          <p:nvPr>
            <p:ph type="body" sz="half" idx="2" hasCustomPrompt="1"/>
          </p:nvPr>
        </p:nvSpPr>
        <p:spPr>
          <a:xfrm>
            <a:off x="6588947" y="3468410"/>
            <a:ext cx="5268091" cy="2608865"/>
          </a:xfrm>
        </p:spPr>
        <p:txBody>
          <a:bodyPr>
            <a:normAutofit/>
          </a:bodyPr>
          <a:lstStyle>
            <a:lvl1pPr marL="0" indent="0">
              <a:buNone/>
              <a:defRPr sz="18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Plats för brödtext. </a:t>
            </a:r>
          </a:p>
          <a:p>
            <a:r>
              <a:rPr lang="sv-SE" dirty="0"/>
              <a:t>Tänk på att hellre ta en extra </a:t>
            </a:r>
            <a:r>
              <a:rPr lang="sv-SE" dirty="0" err="1"/>
              <a:t>slide</a:t>
            </a:r>
            <a:r>
              <a:rPr lang="sv-SE" dirty="0"/>
              <a:t> alternativt minska på textmängden om det är mycket text.</a:t>
            </a:r>
          </a:p>
        </p:txBody>
      </p:sp>
      <p:cxnSp>
        <p:nvCxnSpPr>
          <p:cNvPr id="10" name="Rak 9">
            <a:extLst>
              <a:ext uri="{FF2B5EF4-FFF2-40B4-BE49-F238E27FC236}">
                <a16:creationId xmlns:a16="http://schemas.microsoft.com/office/drawing/2014/main" id="{E9301B1A-22FD-544B-8017-B0C95093C3F1}"/>
              </a:ext>
            </a:extLst>
          </p:cNvPr>
          <p:cNvCxnSpPr>
            <a:cxnSpLocks/>
          </p:cNvCxnSpPr>
          <p:nvPr userDrawn="1"/>
        </p:nvCxnSpPr>
        <p:spPr>
          <a:xfrm>
            <a:off x="6715038" y="3185458"/>
            <a:ext cx="205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215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ara rubrik, grön">
    <p:bg>
      <p:bgPr>
        <a:solidFill>
          <a:srgbClr val="DFEFEB"/>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accent2"/>
                </a:solidFill>
              </a:defRPr>
            </a:lvl1pPr>
          </a:lstStyle>
          <a:p>
            <a:fld id="{C0750E65-0F29-4D9A-9E46-55E262B7FFC9}" type="datetimeFigureOut">
              <a:rPr lang="sv-SE" smtClean="0"/>
              <a:t>2026-03-10</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accent2"/>
                </a:solidFill>
              </a:defRPr>
            </a:lvl1p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lvl1pPr>
              <a:defRPr>
                <a:solidFill>
                  <a:schemeClr val="accent2"/>
                </a:solidFill>
              </a:defRPr>
            </a:lvl1pPr>
          </a:lstStyle>
          <a:p>
            <a:fld id="{59D0452F-F42D-461C-8089-49CD345F5D39}" type="slidenum">
              <a:rPr lang="sv-SE" smtClean="0"/>
              <a:t>‹#›</a:t>
            </a:fld>
            <a:endParaRPr lang="sv-SE"/>
          </a:p>
        </p:txBody>
      </p:sp>
      <p:sp>
        <p:nvSpPr>
          <p:cNvPr id="3" name="Platshållare för text 10">
            <a:extLst>
              <a:ext uri="{FF2B5EF4-FFF2-40B4-BE49-F238E27FC236}">
                <a16:creationId xmlns:a16="http://schemas.microsoft.com/office/drawing/2014/main" id="{3CD29033-FAE7-ADE4-763C-031B74A6253D}"/>
              </a:ext>
            </a:extLst>
          </p:cNvPr>
          <p:cNvSpPr>
            <a:spLocks noGrp="1"/>
          </p:cNvSpPr>
          <p:nvPr>
            <p:ph type="body" sz="quarter" idx="13" hasCustomPrompt="1"/>
          </p:nvPr>
        </p:nvSpPr>
        <p:spPr>
          <a:xfrm>
            <a:off x="839789" y="2395569"/>
            <a:ext cx="7313610" cy="720000"/>
          </a:xfrm>
        </p:spPr>
        <p:txBody>
          <a:bodyPr anchor="b">
            <a:noAutofit/>
          </a:bodyPr>
          <a:lstStyle>
            <a:lvl1pPr marL="0" indent="0">
              <a:buNone/>
              <a:defRPr sz="4400" b="1">
                <a:solidFill>
                  <a:schemeClr val="accent2"/>
                </a:solidFill>
                <a:latin typeface="+mj-lt"/>
              </a:defRPr>
            </a:lvl1pPr>
            <a:lvl2pPr marL="457200" indent="0">
              <a:buNone/>
              <a:defRPr/>
            </a:lvl2pPr>
          </a:lstStyle>
          <a:p>
            <a:pPr lvl="0"/>
            <a:r>
              <a:rPr lang="sv-SE"/>
              <a:t>Rubrik</a:t>
            </a:r>
          </a:p>
        </p:txBody>
      </p:sp>
    </p:spTree>
    <p:extLst>
      <p:ext uri="{BB962C8B-B14F-4D97-AF65-F5344CB8AC3E}">
        <p14:creationId xmlns:p14="http://schemas.microsoft.com/office/powerpoint/2010/main" val="3940376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och bild grön mönster">
    <p:bg>
      <p:bgPr>
        <a:solidFill>
          <a:srgbClr val="DFEFEB"/>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accent2"/>
                </a:solidFill>
              </a:defRPr>
            </a:lvl1pPr>
          </a:lstStyle>
          <a:p>
            <a:fld id="{8E7D24E2-704C-4D37-BA3F-3A87B7C16133}" type="datetimeFigureOut">
              <a:rPr lang="sv-SE" smtClean="0"/>
              <a:pPr/>
              <a:t>2026-03-10</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accent2"/>
                </a:solidFill>
              </a:defRPr>
            </a:lvl1pPr>
          </a:lstStyle>
          <a:p>
            <a:endParaRPr lang="sv-SE"/>
          </a:p>
        </p:txBody>
      </p:sp>
      <p:pic>
        <p:nvPicPr>
          <p:cNvPr id="2" name="Bildobjekt 1">
            <a:extLst>
              <a:ext uri="{FF2B5EF4-FFF2-40B4-BE49-F238E27FC236}">
                <a16:creationId xmlns:a16="http://schemas.microsoft.com/office/drawing/2014/main" id="{6C666CE9-23DE-0F51-98C1-9B6E6B1B24D1}"/>
              </a:ext>
            </a:extLst>
          </p:cNvPr>
          <p:cNvPicPr>
            <a:picLocks noChangeAspect="1"/>
          </p:cNvPicPr>
          <p:nvPr userDrawn="1"/>
        </p:nvPicPr>
        <p:blipFill>
          <a:blip r:embed="rId2"/>
          <a:stretch>
            <a:fillRect/>
          </a:stretch>
        </p:blipFill>
        <p:spPr>
          <a:xfrm>
            <a:off x="6096000" y="0"/>
            <a:ext cx="6165668" cy="6934898"/>
          </a:xfrm>
          <a:prstGeom prst="rect">
            <a:avLst/>
          </a:prstGeom>
        </p:spPr>
      </p:pic>
      <p:sp>
        <p:nvSpPr>
          <p:cNvPr id="3" name="Platshållare för bild 13">
            <a:extLst>
              <a:ext uri="{FF2B5EF4-FFF2-40B4-BE49-F238E27FC236}">
                <a16:creationId xmlns:a16="http://schemas.microsoft.com/office/drawing/2014/main" id="{4B53E081-AC3C-1E55-D486-0AAC4E53764A}"/>
              </a:ext>
            </a:extLst>
          </p:cNvPr>
          <p:cNvSpPr>
            <a:spLocks noGrp="1"/>
          </p:cNvSpPr>
          <p:nvPr>
            <p:ph type="pic" sz="quarter" idx="20" hasCustomPrompt="1"/>
          </p:nvPr>
        </p:nvSpPr>
        <p:spPr>
          <a:xfrm>
            <a:off x="6514409" y="376890"/>
            <a:ext cx="5327072" cy="6104217"/>
          </a:xfrm>
        </p:spPr>
        <p:txBody>
          <a:bodyPr/>
          <a:lstStyle>
            <a:lvl1pPr marL="0" indent="0" algn="ctr">
              <a:buFont typeface="Arial" panose="020B0604020202020204" pitchFamily="34" charset="0"/>
              <a:buNone/>
              <a:defRPr sz="1800">
                <a:solidFill>
                  <a:schemeClr val="accent2"/>
                </a:solidFill>
              </a:defRPr>
            </a:lvl1pPr>
          </a:lstStyle>
          <a:p>
            <a:r>
              <a:rPr lang="sv-SE"/>
              <a:t>Klicka här för att infoga en bild</a:t>
            </a:r>
          </a:p>
        </p:txBody>
      </p:sp>
      <p:sp>
        <p:nvSpPr>
          <p:cNvPr id="6" name="Platshållare för innehåll 14">
            <a:extLst>
              <a:ext uri="{FF2B5EF4-FFF2-40B4-BE49-F238E27FC236}">
                <a16:creationId xmlns:a16="http://schemas.microsoft.com/office/drawing/2014/main" id="{7897ABDF-57D3-877D-9BF4-DC215B9A4DB8}"/>
              </a:ext>
            </a:extLst>
          </p:cNvPr>
          <p:cNvSpPr>
            <a:spLocks noGrp="1"/>
          </p:cNvSpPr>
          <p:nvPr>
            <p:ph sz="quarter" idx="16" hasCustomPrompt="1"/>
          </p:nvPr>
        </p:nvSpPr>
        <p:spPr>
          <a:xfrm>
            <a:off x="839788" y="3187286"/>
            <a:ext cx="5021080" cy="3032539"/>
          </a:xfrm>
        </p:spPr>
        <p:txBody>
          <a:bodyPr>
            <a:noAutofit/>
          </a:bodyPr>
          <a:lstStyle>
            <a:lvl1pPr marL="342900" indent="-342900">
              <a:buFont typeface="Arial" panose="020B0604020202020204" pitchFamily="34" charset="0"/>
              <a:buChar char="•"/>
              <a:defRPr sz="2400">
                <a:solidFill>
                  <a:schemeClr val="accent2"/>
                </a:solidFill>
              </a:defRPr>
            </a:lvl1pPr>
            <a:lvl2pPr>
              <a:defRPr sz="20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Text eller annat innehåll</a:t>
            </a:r>
          </a:p>
        </p:txBody>
      </p:sp>
      <p:sp>
        <p:nvSpPr>
          <p:cNvPr id="7" name="Platshållare för text 10">
            <a:extLst>
              <a:ext uri="{FF2B5EF4-FFF2-40B4-BE49-F238E27FC236}">
                <a16:creationId xmlns:a16="http://schemas.microsoft.com/office/drawing/2014/main" id="{3B25D5E2-5C4D-78EA-FB08-BA41FF57D559}"/>
              </a:ext>
            </a:extLst>
          </p:cNvPr>
          <p:cNvSpPr>
            <a:spLocks noGrp="1"/>
          </p:cNvSpPr>
          <p:nvPr>
            <p:ph type="body" sz="quarter" idx="15" hasCustomPrompt="1"/>
          </p:nvPr>
        </p:nvSpPr>
        <p:spPr>
          <a:xfrm>
            <a:off x="839788" y="1798320"/>
            <a:ext cx="5021081" cy="1317249"/>
          </a:xfrm>
        </p:spPr>
        <p:txBody>
          <a:bodyPr anchor="b">
            <a:noAutofit/>
          </a:bodyPr>
          <a:lstStyle>
            <a:lvl1pPr marL="0" indent="0">
              <a:buNone/>
              <a:defRPr sz="4400" b="1">
                <a:solidFill>
                  <a:schemeClr val="accent2"/>
                </a:solidFill>
                <a:latin typeface="+mj-lt"/>
              </a:defRPr>
            </a:lvl1pPr>
            <a:lvl2pPr marL="457200" indent="0">
              <a:buNone/>
              <a:defRPr/>
            </a:lvl2pPr>
          </a:lstStyle>
          <a:p>
            <a:pPr lvl="0"/>
            <a:r>
              <a:rPr lang="sv-SE"/>
              <a:t>Rubrik</a:t>
            </a:r>
          </a:p>
        </p:txBody>
      </p:sp>
    </p:spTree>
    <p:extLst>
      <p:ext uri="{BB962C8B-B14F-4D97-AF65-F5344CB8AC3E}">
        <p14:creationId xmlns:p14="http://schemas.microsoft.com/office/powerpoint/2010/main" val="1079648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F85CCEE1-ECC0-4398-82EE-AA1A07CB9F6B}" type="datetimeFigureOut">
              <a:rPr lang="sv-SE" smtClean="0"/>
              <a:t>2026-03-10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A555E4D-6E69-4D47-908E-2C87DFD8D834}" type="slidenum">
              <a:rPr lang="sv-SE" smtClean="0"/>
              <a:t>‹#›</a:t>
            </a:fld>
            <a:endParaRPr lang="sv-SE"/>
          </a:p>
        </p:txBody>
      </p:sp>
    </p:spTree>
    <p:extLst>
      <p:ext uri="{BB962C8B-B14F-4D97-AF65-F5344CB8AC3E}">
        <p14:creationId xmlns:p14="http://schemas.microsoft.com/office/powerpoint/2010/main" val="122771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extslide - blå bå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86920C-C1E9-D842-99C0-83560210D5A9}"/>
              </a:ext>
            </a:extLst>
          </p:cNvPr>
          <p:cNvSpPr>
            <a:spLocks noGrp="1"/>
          </p:cNvSpPr>
          <p:nvPr>
            <p:ph type="ctrTitle" hasCustomPrompt="1"/>
          </p:nvPr>
        </p:nvSpPr>
        <p:spPr>
          <a:xfrm>
            <a:off x="1172834" y="715618"/>
            <a:ext cx="9846331" cy="1287060"/>
          </a:xfrm>
        </p:spPr>
        <p:txBody>
          <a:bodyPr anchor="b">
            <a:noAutofit/>
          </a:bodyPr>
          <a:lstStyle>
            <a:lvl1pPr algn="ctr">
              <a:lnSpc>
                <a:spcPct val="100000"/>
              </a:lnSpc>
              <a:spcBef>
                <a:spcPts val="0"/>
              </a:spcBef>
              <a:defRPr sz="4400" baseline="0">
                <a:solidFill>
                  <a:schemeClr val="tx1"/>
                </a:solidFill>
              </a:defRPr>
            </a:lvl1pPr>
          </a:lstStyle>
          <a:p>
            <a:r>
              <a:rPr lang="sv-SE" dirty="0"/>
              <a:t>Rubrik ryms här.</a:t>
            </a:r>
            <a:br>
              <a:rPr lang="sv-SE" dirty="0"/>
            </a:br>
            <a:r>
              <a:rPr lang="sv-SE" dirty="0"/>
              <a:t>Eventuellt på två rader.</a:t>
            </a:r>
          </a:p>
        </p:txBody>
      </p:sp>
      <p:sp>
        <p:nvSpPr>
          <p:cNvPr id="3" name="Underrubrik 2">
            <a:extLst>
              <a:ext uri="{FF2B5EF4-FFF2-40B4-BE49-F238E27FC236}">
                <a16:creationId xmlns:a16="http://schemas.microsoft.com/office/drawing/2014/main" id="{EBF2952F-9948-744F-90FE-90DD6DCCD168}"/>
              </a:ext>
            </a:extLst>
          </p:cNvPr>
          <p:cNvSpPr>
            <a:spLocks noGrp="1"/>
          </p:cNvSpPr>
          <p:nvPr>
            <p:ph type="subTitle" idx="1" hasCustomPrompt="1"/>
          </p:nvPr>
        </p:nvSpPr>
        <p:spPr>
          <a:xfrm>
            <a:off x="1172835" y="2461110"/>
            <a:ext cx="9846329" cy="1660821"/>
          </a:xfrm>
        </p:spPr>
        <p:txBody>
          <a:bodyPr>
            <a:normAutofit/>
          </a:bodyPr>
          <a:lstStyle>
            <a:lvl1pPr marL="0" indent="0" algn="ctr">
              <a:buNone/>
              <a:defRPr sz="18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Plats för brödtext. Tänk på att inte låta meningarna löpa över hela sidan. </a:t>
            </a:r>
          </a:p>
          <a:p>
            <a:r>
              <a:rPr lang="sv-SE" dirty="0"/>
              <a:t>Välj hellre ny rad tidigare. Det blir snyggare. Lycka till!</a:t>
            </a:r>
          </a:p>
        </p:txBody>
      </p:sp>
    </p:spTree>
    <p:extLst>
      <p:ext uri="{BB962C8B-B14F-4D97-AF65-F5344CB8AC3E}">
        <p14:creationId xmlns:p14="http://schemas.microsoft.com/office/powerpoint/2010/main" val="24440853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7739922" y="458144"/>
            <a:ext cx="3909536" cy="1485873"/>
          </a:xfrm>
        </p:spPr>
        <p:txBody>
          <a:bodyPr/>
          <a:lstStyle/>
          <a:p>
            <a:r>
              <a:rPr lang="sv-SE"/>
              <a:t>Klicka här för att ändra mall för rubrikformat</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0"/>
            <a:ext cx="7268396" cy="6396281"/>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7739922" y="2463789"/>
            <a:ext cx="3909534" cy="356109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4E58CB80-2CED-4065-90C6-0999AD9EE7FC}" type="datetime1">
              <a:rPr lang="en-US" smtClean="0"/>
              <a:t>3/10/2026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spTree>
    <p:extLst>
      <p:ext uri="{BB962C8B-B14F-4D97-AF65-F5344CB8AC3E}">
        <p14:creationId xmlns:p14="http://schemas.microsoft.com/office/powerpoint/2010/main" val="384082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Rubrik, foto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rtlCol="0" anchor="b">
            <a:normAutofit/>
          </a:bodyPr>
          <a:lstStyle>
            <a:lvl1pPr algn="l">
              <a:defRPr sz="5400"/>
            </a:lvl1pPr>
          </a:lstStyle>
          <a:p>
            <a:pPr rtl="0"/>
            <a:r>
              <a:rPr lang="sv-SE"/>
              <a:t>Klicka här för att ändra mall för rubrikformat</a:t>
            </a:r>
            <a:endParaRPr lang="sv-se"/>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rtlCol="0"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här för att ändra mall för underrubrikformat</a:t>
            </a:r>
            <a:endParaRPr lang="sv-se"/>
          </a:p>
        </p:txBody>
      </p:sp>
      <p:sp>
        <p:nvSpPr>
          <p:cNvPr id="11" name="Platshållare för bild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60000"/>
            </a:blip>
            <a:srcRect/>
            <a:stretch>
              <a:fillRect/>
            </a:stretch>
          </a:blipFill>
        </p:spPr>
        <p:txBody>
          <a:bodyPr rtlCol="0"/>
          <a:lstStyle/>
          <a:p>
            <a:pPr rtl="0"/>
            <a:r>
              <a:rPr lang="sv-SE"/>
              <a:t>Klicka på ikonen för att lägga till en bild</a:t>
            </a:r>
            <a:endParaRPr lang="en-US"/>
          </a:p>
        </p:txBody>
      </p:sp>
      <p:sp>
        <p:nvSpPr>
          <p:cNvPr id="4" name="Platshållare för datum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rtlCol="0"/>
          <a:lstStyle>
            <a:lvl1pPr>
              <a:defRPr>
                <a:solidFill>
                  <a:schemeClr val="tx1"/>
                </a:solidFill>
                <a:effectLst/>
              </a:defRPr>
            </a:lvl1pPr>
          </a:lstStyle>
          <a:p>
            <a:pPr rtl="0"/>
            <a:r>
              <a:rPr lang="en-US"/>
              <a:t>2025//02/14</a:t>
            </a:r>
          </a:p>
        </p:txBody>
      </p:sp>
      <p:sp>
        <p:nvSpPr>
          <p:cNvPr id="5" name="Platshållare för sidfo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sv-se"/>
              <a:t>Exempel på sidfotstext</a:t>
            </a:r>
          </a:p>
        </p:txBody>
      </p:sp>
      <p:sp>
        <p:nvSpPr>
          <p:cNvPr id="6" name="Platshållare för bild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87479034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B618E5AF-A239-4F44-94F2-837E7C39B847}"/>
              </a:ext>
            </a:extLst>
          </p:cNvPr>
          <p:cNvSpPr>
            <a:spLocks noGrp="1"/>
          </p:cNvSpPr>
          <p:nvPr>
            <p:ph type="dt" sz="half" idx="10"/>
          </p:nvPr>
        </p:nvSpPr>
        <p:spPr/>
        <p:txBody>
          <a:bodyPr/>
          <a:lstStyle>
            <a:lvl1pPr>
              <a:defRPr/>
            </a:lvl1pPr>
          </a:lstStyle>
          <a:p>
            <a:pPr>
              <a:defRPr/>
            </a:pPr>
            <a:fld id="{3C1A7FBF-03BE-43E3-B06D-C14ABD0ECCBA}" type="datetimeFigureOut">
              <a:rPr lang="sv-SE"/>
              <a:pPr>
                <a:defRPr/>
              </a:pPr>
              <a:t>2026-03-10</a:t>
            </a:fld>
            <a:endParaRPr lang="sv-SE"/>
          </a:p>
        </p:txBody>
      </p:sp>
      <p:sp>
        <p:nvSpPr>
          <p:cNvPr id="3" name="Platshållare för sidfot 4">
            <a:extLst>
              <a:ext uri="{FF2B5EF4-FFF2-40B4-BE49-F238E27FC236}">
                <a16:creationId xmlns:a16="http://schemas.microsoft.com/office/drawing/2014/main" id="{F27BDFEA-B4A5-4FAF-990B-0D77C36CB2F7}"/>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279F299D-C920-4D0F-83CF-523FCCAA5715}"/>
              </a:ext>
            </a:extLst>
          </p:cNvPr>
          <p:cNvSpPr>
            <a:spLocks noGrp="1"/>
          </p:cNvSpPr>
          <p:nvPr>
            <p:ph type="sldNum" sz="quarter" idx="12"/>
          </p:nvPr>
        </p:nvSpPr>
        <p:spPr/>
        <p:txBody>
          <a:bodyPr/>
          <a:lstStyle>
            <a:lvl1pPr>
              <a:defRPr/>
            </a:lvl1pPr>
          </a:lstStyle>
          <a:p>
            <a:pPr>
              <a:defRPr/>
            </a:pPr>
            <a:fld id="{C0865BD4-A947-4166-9F75-086D31038FE1}" type="slidenum">
              <a:rPr lang="sv-SE"/>
              <a:pPr>
                <a:defRPr/>
              </a:pPr>
              <a:t>‹#›</a:t>
            </a:fld>
            <a:endParaRPr lang="sv-SE"/>
          </a:p>
        </p:txBody>
      </p:sp>
    </p:spTree>
    <p:extLst>
      <p:ext uri="{BB962C8B-B14F-4D97-AF65-F5344CB8AC3E}">
        <p14:creationId xmlns:p14="http://schemas.microsoft.com/office/powerpoint/2010/main" val="1584570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llustration med text -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4E6A7D-3254-4246-9E6F-7D78EC3E20A3}"/>
              </a:ext>
            </a:extLst>
          </p:cNvPr>
          <p:cNvSpPr>
            <a:spLocks noGrp="1"/>
          </p:cNvSpPr>
          <p:nvPr>
            <p:ph type="title" hasCustomPrompt="1"/>
          </p:nvPr>
        </p:nvSpPr>
        <p:spPr>
          <a:xfrm>
            <a:off x="6588947" y="767252"/>
            <a:ext cx="5268091" cy="2135255"/>
          </a:xfrm>
        </p:spPr>
        <p:txBody>
          <a:bodyPr anchor="b">
            <a:normAutofit/>
          </a:bodyPr>
          <a:lstStyle>
            <a:lvl1pPr algn="l">
              <a:defRPr sz="4000" spc="0" baseline="0">
                <a:solidFill>
                  <a:schemeClr val="tx1"/>
                </a:solidFill>
              </a:defRPr>
            </a:lvl1pPr>
          </a:lstStyle>
          <a:p>
            <a:r>
              <a:rPr lang="sv-SE" dirty="0"/>
              <a:t>Plats för rubrik här.</a:t>
            </a:r>
            <a:br>
              <a:rPr lang="sv-SE" dirty="0"/>
            </a:br>
            <a:r>
              <a:rPr lang="sv-SE" dirty="0"/>
              <a:t>Ev. på fler än en rad.</a:t>
            </a:r>
          </a:p>
        </p:txBody>
      </p:sp>
      <p:sp>
        <p:nvSpPr>
          <p:cNvPr id="4" name="Platshållare för text 3">
            <a:extLst>
              <a:ext uri="{FF2B5EF4-FFF2-40B4-BE49-F238E27FC236}">
                <a16:creationId xmlns:a16="http://schemas.microsoft.com/office/drawing/2014/main" id="{8547A128-E189-C140-BCD6-194E50E54B09}"/>
              </a:ext>
            </a:extLst>
          </p:cNvPr>
          <p:cNvSpPr>
            <a:spLocks noGrp="1"/>
          </p:cNvSpPr>
          <p:nvPr>
            <p:ph type="body" sz="half" idx="2" hasCustomPrompt="1"/>
          </p:nvPr>
        </p:nvSpPr>
        <p:spPr>
          <a:xfrm>
            <a:off x="6588947" y="3468410"/>
            <a:ext cx="5268091" cy="2608865"/>
          </a:xfrm>
        </p:spPr>
        <p:txBody>
          <a:bodyPr>
            <a:normAutofit/>
          </a:bodyPr>
          <a:lstStyle>
            <a:lvl1pPr marL="0" indent="0">
              <a:buNone/>
              <a:defRPr sz="18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Plats för brödtext. </a:t>
            </a:r>
          </a:p>
          <a:p>
            <a:r>
              <a:rPr lang="sv-SE" dirty="0"/>
              <a:t>Tänk på att hellre ta en extra </a:t>
            </a:r>
            <a:r>
              <a:rPr lang="sv-SE" dirty="0" err="1"/>
              <a:t>slide</a:t>
            </a:r>
            <a:r>
              <a:rPr lang="sv-SE" dirty="0"/>
              <a:t> alternativt minska på textmängden om det är mycket text.</a:t>
            </a:r>
          </a:p>
        </p:txBody>
      </p:sp>
    </p:spTree>
    <p:extLst>
      <p:ext uri="{BB962C8B-B14F-4D97-AF65-F5344CB8AC3E}">
        <p14:creationId xmlns:p14="http://schemas.microsoft.com/office/powerpoint/2010/main" val="726874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673F496-2FA6-B940-822F-36747B50985E}"/>
              </a:ext>
            </a:extLst>
          </p:cNvPr>
          <p:cNvSpPr>
            <a:spLocks noGrp="1"/>
          </p:cNvSpPr>
          <p:nvPr>
            <p:ph type="ftr" sz="quarter" idx="11"/>
          </p:nvPr>
        </p:nvSpPr>
        <p:spPr>
          <a:xfrm>
            <a:off x="7742238" y="6232525"/>
            <a:ext cx="4114800" cy="365125"/>
          </a:xfrm>
          <a:prstGeom prst="rect">
            <a:avLst/>
          </a:prstGeom>
        </p:spPr>
        <p:txBody>
          <a:bodyPr/>
          <a:lstStyle>
            <a:lvl1pPr>
              <a:defRPr>
                <a:solidFill>
                  <a:schemeClr val="bg1"/>
                </a:solidFill>
              </a:defRPr>
            </a:lvl1pPr>
          </a:lstStyle>
          <a:p>
            <a:r>
              <a:rPr lang="sv-SE" dirty="0"/>
              <a:t>ETABLERA I PITEÅ</a:t>
            </a:r>
          </a:p>
        </p:txBody>
      </p:sp>
      <p:sp>
        <p:nvSpPr>
          <p:cNvPr id="7" name="Platshållare för bild 6">
            <a:extLst>
              <a:ext uri="{FF2B5EF4-FFF2-40B4-BE49-F238E27FC236}">
                <a16:creationId xmlns:a16="http://schemas.microsoft.com/office/drawing/2014/main" id="{4F7A90E0-3B95-CB4D-A30A-6E5596239D40}"/>
              </a:ext>
            </a:extLst>
          </p:cNvPr>
          <p:cNvSpPr>
            <a:spLocks noGrp="1"/>
          </p:cNvSpPr>
          <p:nvPr>
            <p:ph type="pic" sz="quarter" idx="13" hasCustomPrompt="1"/>
          </p:nvPr>
        </p:nvSpPr>
        <p:spPr>
          <a:xfrm>
            <a:off x="0" y="0"/>
            <a:ext cx="12192000" cy="6858000"/>
          </a:xfrm>
        </p:spPr>
        <p:txBody>
          <a:bodyPr/>
          <a:lstStyle>
            <a:lvl1pPr>
              <a:defRPr/>
            </a:lvl1pPr>
          </a:lstStyle>
          <a:p>
            <a:r>
              <a:rPr lang="sv-SE" dirty="0"/>
              <a:t>Plats för helbild, dubbelklicka på symbolen i mitten och välj din bild.</a:t>
            </a:r>
          </a:p>
        </p:txBody>
      </p:sp>
    </p:spTree>
    <p:extLst>
      <p:ext uri="{BB962C8B-B14F-4D97-AF65-F5344CB8AC3E}">
        <p14:creationId xmlns:p14="http://schemas.microsoft.com/office/powerpoint/2010/main" val="88265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bild - text">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F7A90E0-3B95-CB4D-A30A-6E5596239D40}"/>
              </a:ext>
            </a:extLst>
          </p:cNvPr>
          <p:cNvSpPr>
            <a:spLocks noGrp="1"/>
          </p:cNvSpPr>
          <p:nvPr>
            <p:ph type="pic" sz="quarter" idx="13" hasCustomPrompt="1"/>
          </p:nvPr>
        </p:nvSpPr>
        <p:spPr>
          <a:xfrm>
            <a:off x="0" y="0"/>
            <a:ext cx="12192000" cy="6858000"/>
          </a:xfrm>
        </p:spPr>
        <p:txBody>
          <a:bodyPr/>
          <a:lstStyle>
            <a:lvl1pPr>
              <a:defRPr/>
            </a:lvl1pPr>
          </a:lstStyle>
          <a:p>
            <a:r>
              <a:rPr lang="sv-SE" dirty="0"/>
              <a:t>Plats för helbild, dubbelklicka på symbolen i mitten och välj din bild.</a:t>
            </a:r>
          </a:p>
        </p:txBody>
      </p:sp>
      <p:sp>
        <p:nvSpPr>
          <p:cNvPr id="6" name="Platshållare för text 5">
            <a:extLst>
              <a:ext uri="{FF2B5EF4-FFF2-40B4-BE49-F238E27FC236}">
                <a16:creationId xmlns:a16="http://schemas.microsoft.com/office/drawing/2014/main" id="{22DE9499-2283-3F47-A297-0F7047B068B8}"/>
              </a:ext>
            </a:extLst>
          </p:cNvPr>
          <p:cNvSpPr>
            <a:spLocks noGrp="1"/>
          </p:cNvSpPr>
          <p:nvPr>
            <p:ph type="body" sz="quarter" idx="14" hasCustomPrompt="1"/>
          </p:nvPr>
        </p:nvSpPr>
        <p:spPr>
          <a:xfrm>
            <a:off x="2702145" y="3754850"/>
            <a:ext cx="9154893" cy="1703387"/>
          </a:xfrm>
        </p:spPr>
        <p:txBody>
          <a:bodyPr anchor="b" anchorCtr="0">
            <a:noAutofit/>
          </a:bodyPr>
          <a:lstStyle>
            <a:lvl1pPr marL="0" indent="0" algn="r">
              <a:buNone/>
              <a:defRPr sz="4400"/>
            </a:lvl1pPr>
          </a:lstStyle>
          <a:p>
            <a:r>
              <a:rPr lang="sv-SE" dirty="0"/>
              <a:t>Plats för bildtext. Välj svart eller vit text beroende på färger i bilden.</a:t>
            </a:r>
          </a:p>
        </p:txBody>
      </p:sp>
    </p:spTree>
    <p:extLst>
      <p:ext uri="{BB962C8B-B14F-4D97-AF65-F5344CB8AC3E}">
        <p14:creationId xmlns:p14="http://schemas.microsoft.com/office/powerpoint/2010/main" val="2497485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llansida -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22DE9499-2283-3F47-A297-0F7047B068B8}"/>
              </a:ext>
            </a:extLst>
          </p:cNvPr>
          <p:cNvSpPr>
            <a:spLocks noGrp="1"/>
          </p:cNvSpPr>
          <p:nvPr>
            <p:ph type="body" sz="quarter" idx="14" hasCustomPrompt="1"/>
          </p:nvPr>
        </p:nvSpPr>
        <p:spPr>
          <a:xfrm>
            <a:off x="1518553" y="2797420"/>
            <a:ext cx="9154893" cy="1703387"/>
          </a:xfrm>
        </p:spPr>
        <p:txBody>
          <a:bodyPr anchor="b" anchorCtr="0">
            <a:noAutofit/>
          </a:bodyPr>
          <a:lstStyle>
            <a:lvl1pPr marL="0" indent="0" algn="ctr">
              <a:buNone/>
              <a:defRPr sz="6000" b="1">
                <a:solidFill>
                  <a:schemeClr val="bg1"/>
                </a:solidFill>
              </a:defRPr>
            </a:lvl1pPr>
          </a:lstStyle>
          <a:p>
            <a:r>
              <a:rPr lang="sv-SE" dirty="0"/>
              <a:t>Mellansida. Plats eventuell för text.</a:t>
            </a:r>
          </a:p>
        </p:txBody>
      </p:sp>
    </p:spTree>
    <p:extLst>
      <p:ext uri="{BB962C8B-B14F-4D97-AF65-F5344CB8AC3E}">
        <p14:creationId xmlns:p14="http://schemas.microsoft.com/office/powerpoint/2010/main" val="3377763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4E6A7D-3254-4246-9E6F-7D78EC3E20A3}"/>
              </a:ext>
            </a:extLst>
          </p:cNvPr>
          <p:cNvSpPr>
            <a:spLocks noGrp="1"/>
          </p:cNvSpPr>
          <p:nvPr>
            <p:ph type="title" hasCustomPrompt="1"/>
          </p:nvPr>
        </p:nvSpPr>
        <p:spPr>
          <a:xfrm>
            <a:off x="6588947" y="767252"/>
            <a:ext cx="5268091" cy="2135255"/>
          </a:xfrm>
        </p:spPr>
        <p:txBody>
          <a:bodyPr anchor="b">
            <a:normAutofit/>
          </a:bodyPr>
          <a:lstStyle>
            <a:lvl1pPr algn="l">
              <a:defRPr sz="4000" spc="0" baseline="0">
                <a:solidFill>
                  <a:schemeClr val="tx1"/>
                </a:solidFill>
              </a:defRPr>
            </a:lvl1pPr>
          </a:lstStyle>
          <a:p>
            <a:r>
              <a:rPr lang="sv-SE" dirty="0"/>
              <a:t>Plats för rubrik här.</a:t>
            </a:r>
            <a:br>
              <a:rPr lang="sv-SE" dirty="0"/>
            </a:br>
            <a:r>
              <a:rPr lang="sv-SE" dirty="0"/>
              <a:t>Ev. på fler än en rad.</a:t>
            </a:r>
          </a:p>
        </p:txBody>
      </p:sp>
      <p:sp>
        <p:nvSpPr>
          <p:cNvPr id="3" name="Platshållare för bild 2">
            <a:extLst>
              <a:ext uri="{FF2B5EF4-FFF2-40B4-BE49-F238E27FC236}">
                <a16:creationId xmlns:a16="http://schemas.microsoft.com/office/drawing/2014/main" id="{9FBBE9CC-D862-8641-A6E8-B3E449F76BAF}"/>
              </a:ext>
            </a:extLst>
          </p:cNvPr>
          <p:cNvSpPr>
            <a:spLocks noGrp="1"/>
          </p:cNvSpPr>
          <p:nvPr>
            <p:ph type="pic" idx="1" hasCustomPrompt="1"/>
          </p:nvPr>
        </p:nvSpPr>
        <p:spPr>
          <a:xfrm>
            <a:off x="0" y="0"/>
            <a:ext cx="6096000" cy="6857999"/>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Plats för bild, dubbelklicka på symbolen i mitten och välj din bild.</a:t>
            </a:r>
          </a:p>
        </p:txBody>
      </p:sp>
      <p:sp>
        <p:nvSpPr>
          <p:cNvPr id="4" name="Platshållare för text 3">
            <a:extLst>
              <a:ext uri="{FF2B5EF4-FFF2-40B4-BE49-F238E27FC236}">
                <a16:creationId xmlns:a16="http://schemas.microsoft.com/office/drawing/2014/main" id="{8547A128-E189-C140-BCD6-194E50E54B09}"/>
              </a:ext>
            </a:extLst>
          </p:cNvPr>
          <p:cNvSpPr>
            <a:spLocks noGrp="1"/>
          </p:cNvSpPr>
          <p:nvPr>
            <p:ph type="body" sz="half" idx="2" hasCustomPrompt="1"/>
          </p:nvPr>
        </p:nvSpPr>
        <p:spPr>
          <a:xfrm>
            <a:off x="6588947" y="3468410"/>
            <a:ext cx="5268091" cy="2608865"/>
          </a:xfrm>
        </p:spPr>
        <p:txBody>
          <a:bodyPr>
            <a:normAutofit/>
          </a:bodyPr>
          <a:lstStyle>
            <a:lvl1pPr marL="0" indent="0">
              <a:buNone/>
              <a:defRPr sz="18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dirty="0"/>
              <a:t>Plats för brödtext. </a:t>
            </a:r>
          </a:p>
          <a:p>
            <a:r>
              <a:rPr lang="sv-SE" dirty="0"/>
              <a:t>Tänk på att hellre ta en extra </a:t>
            </a:r>
            <a:r>
              <a:rPr lang="sv-SE" dirty="0" err="1"/>
              <a:t>slide</a:t>
            </a:r>
            <a:r>
              <a:rPr lang="sv-SE" dirty="0"/>
              <a:t> alternativt minska på textmängden om det är mycket text.</a:t>
            </a:r>
          </a:p>
        </p:txBody>
      </p:sp>
      <p:cxnSp>
        <p:nvCxnSpPr>
          <p:cNvPr id="10" name="Rak 9">
            <a:extLst>
              <a:ext uri="{FF2B5EF4-FFF2-40B4-BE49-F238E27FC236}">
                <a16:creationId xmlns:a16="http://schemas.microsoft.com/office/drawing/2014/main" id="{E9301B1A-22FD-544B-8017-B0C95093C3F1}"/>
              </a:ext>
            </a:extLst>
          </p:cNvPr>
          <p:cNvCxnSpPr>
            <a:cxnSpLocks/>
          </p:cNvCxnSpPr>
          <p:nvPr userDrawn="1"/>
        </p:nvCxnSpPr>
        <p:spPr>
          <a:xfrm>
            <a:off x="6715038" y="3185458"/>
            <a:ext cx="205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31242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BF0D73B-45AA-EF40-93C3-92781C652813}"/>
              </a:ext>
            </a:extLst>
          </p:cNvPr>
          <p:cNvSpPr>
            <a:spLocks noGrp="1"/>
          </p:cNvSpPr>
          <p:nvPr>
            <p:ph type="title"/>
          </p:nvPr>
        </p:nvSpPr>
        <p:spPr>
          <a:xfrm>
            <a:off x="334963" y="926725"/>
            <a:ext cx="11522075" cy="1325563"/>
          </a:xfrm>
          <a:prstGeom prst="rect">
            <a:avLst/>
          </a:prstGeom>
        </p:spPr>
        <p:txBody>
          <a:bodyPr vert="horz" lIns="91440" tIns="45720" rIns="91440" bIns="45720" rtlCol="0" anchor="b">
            <a:normAutofit/>
          </a:bodyPr>
          <a:lstStyle/>
          <a:p>
            <a:r>
              <a:rPr lang="sv-SE" dirty="0"/>
              <a:t>Här kommer rubrik i gemener</a:t>
            </a:r>
            <a:br>
              <a:rPr lang="sv-SE" dirty="0"/>
            </a:br>
            <a:r>
              <a:rPr lang="sv-SE" dirty="0"/>
              <a:t>Ev. på två rader</a:t>
            </a:r>
          </a:p>
        </p:txBody>
      </p:sp>
      <p:sp>
        <p:nvSpPr>
          <p:cNvPr id="3" name="Platshållare för text 2">
            <a:extLst>
              <a:ext uri="{FF2B5EF4-FFF2-40B4-BE49-F238E27FC236}">
                <a16:creationId xmlns:a16="http://schemas.microsoft.com/office/drawing/2014/main" id="{0E522B0A-863B-D04E-9223-A5E5EA5B702B}"/>
              </a:ext>
            </a:extLst>
          </p:cNvPr>
          <p:cNvSpPr>
            <a:spLocks noGrp="1"/>
          </p:cNvSpPr>
          <p:nvPr>
            <p:ph type="body" idx="1"/>
          </p:nvPr>
        </p:nvSpPr>
        <p:spPr>
          <a:xfrm>
            <a:off x="334963" y="2786400"/>
            <a:ext cx="11522075" cy="2847146"/>
          </a:xfrm>
          <a:prstGeom prst="rect">
            <a:avLst/>
          </a:prstGeom>
        </p:spPr>
        <p:txBody>
          <a:bodyPr vert="horz" lIns="91440" tIns="45720" rIns="91440" bIns="45720" rtlCol="0">
            <a:normAutofit/>
          </a:bodyPr>
          <a:lstStyle/>
          <a:p>
            <a:r>
              <a:rPr lang="sv-SE" dirty="0"/>
              <a:t>Redigera format för bakgrundstext
Nivå två
Nivå tre
Nivå fyra
Nivå fem</a:t>
            </a:r>
          </a:p>
        </p:txBody>
      </p:sp>
    </p:spTree>
    <p:extLst>
      <p:ext uri="{BB962C8B-B14F-4D97-AF65-F5344CB8AC3E}">
        <p14:creationId xmlns:p14="http://schemas.microsoft.com/office/powerpoint/2010/main" val="989155514"/>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3" r:id="rId3"/>
    <p:sldLayoutId id="2147483698" r:id="rId4"/>
    <p:sldLayoutId id="2147483682" r:id="rId5"/>
    <p:sldLayoutId id="2147483660" r:id="rId6"/>
    <p:sldLayoutId id="2147483668" r:id="rId7"/>
    <p:sldLayoutId id="2147483683" r:id="rId8"/>
    <p:sldLayoutId id="2147483664" r:id="rId9"/>
    <p:sldLayoutId id="2147483669" r:id="rId10"/>
    <p:sldLayoutId id="2147483670" r:id="rId11"/>
    <p:sldLayoutId id="2147483671" r:id="rId12"/>
    <p:sldLayoutId id="2147483701" r:id="rId13"/>
    <p:sldLayoutId id="2147483684" r:id="rId14"/>
    <p:sldLayoutId id="2147483672" r:id="rId15"/>
    <p:sldLayoutId id="2147483673" r:id="rId16"/>
    <p:sldLayoutId id="2147483685" r:id="rId17"/>
    <p:sldLayoutId id="2147483675" r:id="rId18"/>
    <p:sldLayoutId id="2147483676" r:id="rId19"/>
    <p:sldLayoutId id="2147483677" r:id="rId20"/>
    <p:sldLayoutId id="2147483678" r:id="rId21"/>
    <p:sldLayoutId id="2147483702" r:id="rId22"/>
    <p:sldLayoutId id="2147483686" r:id="rId23"/>
    <p:sldLayoutId id="2147483679" r:id="rId24"/>
    <p:sldLayoutId id="2147483680" r:id="rId25"/>
    <p:sldLayoutId id="2147483687" r:id="rId26"/>
    <p:sldLayoutId id="2147483681" r:id="rId27"/>
    <p:sldLayoutId id="2147483688" r:id="rId28"/>
    <p:sldLayoutId id="2147483689" r:id="rId29"/>
    <p:sldLayoutId id="2147483690" r:id="rId30"/>
    <p:sldLayoutId id="2147483703" r:id="rId31"/>
    <p:sldLayoutId id="2147483691" r:id="rId32"/>
    <p:sldLayoutId id="2147483692" r:id="rId33"/>
    <p:sldLayoutId id="2147483693" r:id="rId34"/>
    <p:sldLayoutId id="2147483694" r:id="rId35"/>
    <p:sldLayoutId id="2147483695" r:id="rId36"/>
    <p:sldLayoutId id="2147483704" r:id="rId37"/>
    <p:sldLayoutId id="2147483707" r:id="rId38"/>
    <p:sldLayoutId id="2147483710" r:id="rId39"/>
    <p:sldLayoutId id="2147483711" r:id="rId40"/>
    <p:sldLayoutId id="2147483712" r:id="rId41"/>
    <p:sldLayoutId id="2147483713" r:id="rId42"/>
  </p:sldLayoutIdLst>
  <p:hf sldNum="0" hdr="0"/>
  <p:txStyles>
    <p:titleStyle>
      <a:lvl1pPr algn="ctr" defTabSz="914400" rtl="0" eaLnBrk="1" latinLnBrk="0" hangingPunct="1">
        <a:lnSpc>
          <a:spcPct val="100000"/>
        </a:lnSpc>
        <a:spcBef>
          <a:spcPct val="0"/>
        </a:spcBef>
        <a:buNone/>
        <a:defRPr sz="4000" b="1" i="0" kern="1200" spc="0">
          <a:solidFill>
            <a:schemeClr val="tx1"/>
          </a:solidFill>
          <a:latin typeface="Arial"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6">
          <p15:clr>
            <a:srgbClr val="F26B43"/>
          </p15:clr>
        </p15:guide>
        <p15:guide id="2" pos="211">
          <p15:clr>
            <a:srgbClr val="F26B43"/>
          </p15:clr>
        </p15:guide>
        <p15:guide id="3" pos="7469">
          <p15:clr>
            <a:srgbClr val="F26B43"/>
          </p15:clr>
        </p15:guide>
        <p15:guide id="4" pos="1323">
          <p15:clr>
            <a:srgbClr val="F26B43"/>
          </p15:clr>
        </p15:guide>
        <p15:guide id="5" pos="2706">
          <p15:clr>
            <a:srgbClr val="F26B43"/>
          </p15:clr>
        </p15:guide>
        <p15:guide id="6" pos="4974">
          <p15:clr>
            <a:srgbClr val="F26B43"/>
          </p15:clr>
        </p15:guide>
        <p15:guide id="7" pos="635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https://pitea-my.sharepoint.com/personal/tone_brunes_pitea_se/_layouts/15/stream.aspx?id=%2Fpersonal%2Ftone%5Fbrunes%5Fpitea%5Fse%2FDocuments%2FFORM%2FSocialtj%C3%A4nsten%2FESF%20Differentierade%20arbetsuppgifter%2FResultatfilm%5FEU%5Ff%C3%B6rstudie%5F260120%2Emp4&amp;referrer=StreamWebApp%2EWeb&amp;referrerScenario=AddressBarCopied%2Eview%2Ee2c02588%2D7593%2D4765%2Db672%2D4c5fbccf4f83&amp;ct=1769700348484&amp;or=Outlook%2DBody&amp;cid=3EFB1962%2D82A7%2D4152%2D8513%2D54FC0E15F365&amp;ga=1&amp;LOF=1"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hyperlink" Target="https://view.officeapps.live.com/op/view.aspx?src=https%3A%2F%2Fskr.se%2Fdownload%2F18.14fb7b721997a8f53f2a762%2F1758713837413%2FPresentationsmaterial%2520-%2520Demografi%25202025.pptx&amp;wdOrigin=BROWSELINK"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https://www.esf.se/app/uploads/2023/01/SV-Medfinansieras-av-Europeiska-unionen_POS.png"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https://www.esf.se/app/uploads/2023/01/SV-Medfinansieras-av-Europeiska-unionen_POS.png" TargetMode="Externa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29.png"/><Relationship Id="rId5" Type="http://schemas.openxmlformats.org/officeDocument/2006/relationships/image" Target="https://www.esf.se/app/uploads/2023/01/SV-Medfinansieras-av-Europeiska-unionen_POS.png" TargetMode="Externa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diagramColors" Target="../diagrams/colors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QuickStyle" Target="../diagrams/quickStyle4.xml"/><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diagramColors" Target="../diagrams/colors3.xml"/><Relationship Id="rId11" Type="http://schemas.openxmlformats.org/officeDocument/2006/relationships/diagramLayout" Target="../diagrams/layout4.xml"/><Relationship Id="rId5" Type="http://schemas.openxmlformats.org/officeDocument/2006/relationships/diagramQuickStyle" Target="../diagrams/quickStyle3.xml"/><Relationship Id="rId10" Type="http://schemas.openxmlformats.org/officeDocument/2006/relationships/diagramData" Target="../diagrams/data4.xml"/><Relationship Id="rId4" Type="http://schemas.openxmlformats.org/officeDocument/2006/relationships/diagramLayout" Target="../diagrams/layout3.xml"/><Relationship Id="rId9" Type="http://schemas.openxmlformats.org/officeDocument/2006/relationships/image" Target="../media/image1.png"/><Relationship Id="rId14"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hyperlink" Target="https://api.screen9.com/preview/A0oMQ4mjZx5Cc72XGojTRX89G-pCQAO54wMjSJnAPLwaCSNIYHXM-8IWuldpjBQQ"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https://www.esf.se/app/uploads/2023/01/SV-Medfinansieras-av-Europeiska-unionen_POS.png" TargetMode="External"/><Relationship Id="rId5" Type="http://schemas.openxmlformats.org/officeDocument/2006/relationships/image" Target="../media/image28.pn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https://www.esf.se/app/uploads/2023/01/SV-Medfinansieras-av-Europeiska-unionen_POS.p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https://www.esf.se/app/uploads/2023/01/SV-Medfinansieras-av-Europeiska-unionen_POS.p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https://www.esf.se/app/uploads/2023/01/SV-Medfinansieras-av-Europeiska-unionen_POS.png"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arbetsformedlingen.se/statistik/statistikverktyget/andel-inskrivna-arbetslosa-manad" TargetMode="External"/><Relationship Id="rId3" Type="http://schemas.openxmlformats.org/officeDocument/2006/relationships/hyperlink" Target="https://www.socialstyrelsen.se/contentassets/4528cbd2243f4c34a53fc02e8c6ab23f/2024-12-9358.pdf" TargetMode="External"/><Relationship Id="rId7" Type="http://schemas.openxmlformats.org/officeDocument/2006/relationships/hyperlink" Target="https://statva.skr.se/SASVisualAnalytics/?reportUri=%2Freports%2Freports%2F5ea2b409-a947-426e-b832-7494fcf31711&amp;sectionIndex=0&amp;sso_guest=true&amp;reportViewOnly=true&amp;reportContextBar=false&amp;pageNavigation=false&amp;sas-welcome=false"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skr.se/download/18.14fb7b721997a8f53f2ac06/1758714323525/SKR_A4_Valfardens-kompetensforsorjning.pdf" TargetMode="External"/><Relationship Id="rId11" Type="http://schemas.openxmlformats.org/officeDocument/2006/relationships/image" Target="../media/image36.png"/><Relationship Id="rId5" Type="http://schemas.openxmlformats.org/officeDocument/2006/relationships/hyperlink" Target="https://www.socialstyrelsen.se/aktuellt/arets-lagesrapport--vard-och-omsorg-for-aldre2/" TargetMode="External"/><Relationship Id="rId10" Type="http://schemas.openxmlformats.org/officeDocument/2006/relationships/hyperlink" Target="https://www.esf.se/" TargetMode="External"/><Relationship Id="rId4" Type="http://schemas.openxmlformats.org/officeDocument/2006/relationships/hyperlink" Target="https://skr.se/demografiochbefolkning.8405.html#h-Kommunikationsmaterial" TargetMode="External"/><Relationship Id="rId9" Type="http://schemas.openxmlformats.org/officeDocument/2006/relationships/hyperlink" Target="https://vardaga.se/verksamheter/kvarnback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Tina.Risberg@pitea.se"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https://www.esf.se/app/uploads/2023/01/SV-Medfinansieras-av-Europeiska-unionen_POS.png"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hyperlink" Target="https://www.socialstyrelsen.se/aktuellt/arets-lagesrapport--vard-och-omsorg-for-aldre2/" TargetMode="Externa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png"/><Relationship Id="rId7" Type="http://schemas.openxmlformats.org/officeDocument/2006/relationships/diagramColors" Target="../diagrams/colors1.xml"/><Relationship Id="rId12" Type="http://schemas.openxmlformats.org/officeDocument/2006/relationships/image" Target="https://www.esf.se/app/uploads/2023/01/SV-Medfinansieras-av-Europeiska-unionen_POS.png" TargetMode="External"/><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diagramQuickStyle" Target="../diagrams/quickStyle1.xml"/><Relationship Id="rId11" Type="http://schemas.openxmlformats.org/officeDocument/2006/relationships/image" Target="../media/image28.png"/><Relationship Id="rId5" Type="http://schemas.openxmlformats.org/officeDocument/2006/relationships/diagramLayout" Target="../diagrams/layout1.xml"/><Relationship Id="rId10" Type="http://schemas.openxmlformats.org/officeDocument/2006/relationships/image" Target="../media/image30.png"/><Relationship Id="rId4" Type="http://schemas.openxmlformats.org/officeDocument/2006/relationships/diagramData" Target="../diagrams/data1.xml"/><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https://www.esf.se/app/uploads/2023/01/SV-Medfinansieras-av-Europeiska-unionen_POS.png" TargetMode="External"/><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https://www.esf.se/app/uploads/2023/01/SV-Medfinansieras-av-Europeiska-unionen_POS.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https://www.esf.se/app/uploads/2023/01/SV-Medfinansieras-av-Europeiska-unionen_POS.png" TargetMode="Externa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A2BED2B-DF41-24AB-2852-FDB8BADBFF94}"/>
              </a:ext>
            </a:extLst>
          </p:cNvPr>
          <p:cNvSpPr>
            <a:spLocks noGrp="1"/>
          </p:cNvSpPr>
          <p:nvPr>
            <p:ph type="dt" sz="half" idx="2"/>
          </p:nvPr>
        </p:nvSpPr>
        <p:spPr/>
        <p:txBody>
          <a:bodyPr/>
          <a:lstStyle/>
          <a:p>
            <a:fld id="{411970C6-53B0-A347-8217-6AADCC2B461E}" type="datetime4">
              <a:rPr lang="sv-SE" smtClean="0"/>
              <a:pPr/>
              <a:t>10 mars 2026</a:t>
            </a:fld>
            <a:endParaRPr lang="sv-SE" dirty="0"/>
          </a:p>
        </p:txBody>
      </p:sp>
      <p:sp>
        <p:nvSpPr>
          <p:cNvPr id="4" name="Rektangel 3">
            <a:extLst>
              <a:ext uri="{FF2B5EF4-FFF2-40B4-BE49-F238E27FC236}">
                <a16:creationId xmlns:a16="http://schemas.microsoft.com/office/drawing/2014/main" id="{B0454F36-6272-78D3-61D1-7B0CB3EDF5ED}"/>
              </a:ext>
            </a:extLst>
          </p:cNvPr>
          <p:cNvSpPr/>
          <p:nvPr/>
        </p:nvSpPr>
        <p:spPr>
          <a:xfrm>
            <a:off x="2824162" y="4777172"/>
            <a:ext cx="6178853" cy="584775"/>
          </a:xfrm>
          <a:prstGeom prst="rect">
            <a:avLst/>
          </a:prstGeom>
          <a:noFill/>
        </p:spPr>
        <p:txBody>
          <a:bodyPr wrap="square" lIns="91440" tIns="45720" rIns="91440" bIns="45720">
            <a:spAutoFit/>
          </a:bodyPr>
          <a:lstStyle/>
          <a:p>
            <a:pPr algn="ctr"/>
            <a:r>
              <a:rPr lang="sv-SE" sz="3200" b="1" dirty="0">
                <a:ln w="12700">
                  <a:solidFill>
                    <a:schemeClr val="accent3">
                      <a:lumMod val="50000"/>
                    </a:schemeClr>
                  </a:solidFill>
                  <a:prstDash val="solid"/>
                </a:ln>
                <a:solidFill>
                  <a:schemeClr val="accent3">
                    <a:lumMod val="20000"/>
                    <a:lumOff val="80000"/>
                  </a:schemeClr>
                </a:solidFill>
                <a:effectLst>
                  <a:innerShdw blurRad="177800">
                    <a:schemeClr val="accent3">
                      <a:lumMod val="50000"/>
                    </a:schemeClr>
                  </a:innerShdw>
                </a:effectLst>
              </a:rPr>
              <a:t> </a:t>
            </a:r>
            <a:endParaRPr lang="sv-SE" sz="3200" b="1" cap="none" spc="0" dirty="0">
              <a:ln w="12700">
                <a:solidFill>
                  <a:schemeClr val="accent3">
                    <a:lumMod val="50000"/>
                  </a:schemeClr>
                </a:solidFill>
                <a:prstDash val="solid"/>
              </a:ln>
              <a:solidFill>
                <a:schemeClr val="accent3">
                  <a:lumMod val="20000"/>
                  <a:lumOff val="80000"/>
                </a:schemeClr>
              </a:solidFill>
              <a:effectLst>
                <a:innerShdw blurRad="177800">
                  <a:schemeClr val="accent3">
                    <a:lumMod val="50000"/>
                  </a:schemeClr>
                </a:innerShdw>
              </a:effectLst>
            </a:endParaRPr>
          </a:p>
        </p:txBody>
      </p:sp>
      <p:sp>
        <p:nvSpPr>
          <p:cNvPr id="5" name="Platshållare för text 2">
            <a:extLst>
              <a:ext uri="{FF2B5EF4-FFF2-40B4-BE49-F238E27FC236}">
                <a16:creationId xmlns:a16="http://schemas.microsoft.com/office/drawing/2014/main" id="{C1FB2C6B-06A6-C0E5-0D44-D08692297A62}"/>
              </a:ext>
            </a:extLst>
          </p:cNvPr>
          <p:cNvSpPr txBox="1">
            <a:spLocks/>
          </p:cNvSpPr>
          <p:nvPr/>
        </p:nvSpPr>
        <p:spPr>
          <a:xfrm>
            <a:off x="907794" y="4500633"/>
            <a:ext cx="10721676" cy="1546058"/>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tabLst/>
              <a:defRPr sz="6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4000" dirty="0"/>
          </a:p>
        </p:txBody>
      </p:sp>
      <p:sp>
        <p:nvSpPr>
          <p:cNvPr id="6" name="Title 1">
            <a:extLst>
              <a:ext uri="{FF2B5EF4-FFF2-40B4-BE49-F238E27FC236}">
                <a16:creationId xmlns:a16="http://schemas.microsoft.com/office/drawing/2014/main" id="{D8BDE6E7-62BB-1AFA-BD42-BF67940F5BC1}"/>
              </a:ext>
            </a:extLst>
          </p:cNvPr>
          <p:cNvSpPr txBox="1">
            <a:spLocks/>
          </p:cNvSpPr>
          <p:nvPr/>
        </p:nvSpPr>
        <p:spPr>
          <a:xfrm>
            <a:off x="334963" y="695370"/>
            <a:ext cx="11530972" cy="2239216"/>
          </a:xfrm>
          <a:prstGeom prst="rect">
            <a:avLst/>
          </a:prstGeom>
        </p:spPr>
        <p:txBody>
          <a:bodyPr/>
          <a:lstStyle>
            <a:lvl1pPr algn="ctr" defTabSz="914400" rtl="0" eaLnBrk="1" latinLnBrk="0" hangingPunct="1">
              <a:lnSpc>
                <a:spcPct val="100000"/>
              </a:lnSpc>
              <a:spcBef>
                <a:spcPct val="0"/>
              </a:spcBef>
              <a:buNone/>
              <a:defRPr sz="4000" b="1" i="0" kern="1200" spc="0">
                <a:solidFill>
                  <a:schemeClr val="tx1"/>
                </a:solidFill>
                <a:latin typeface="Arial" panose="020B0604020202020204" pitchFamily="34" charset="0"/>
                <a:ea typeface="+mj-ea"/>
                <a:cs typeface="Arial Narrow" panose="020B0604020202020204" pitchFamily="34" charset="0"/>
              </a:defRPr>
            </a:lvl1pPr>
          </a:lstStyle>
          <a:p>
            <a:r>
              <a:rPr lang="sv-SE" b="0" dirty="0">
                <a:solidFill>
                  <a:schemeClr val="bg1"/>
                </a:solidFill>
              </a:rPr>
              <a:t>ESF-projekt</a:t>
            </a:r>
            <a:r>
              <a:rPr lang="sv-SE" dirty="0">
                <a:solidFill>
                  <a:schemeClr val="bg1"/>
                </a:solidFill>
              </a:rPr>
              <a:t> </a:t>
            </a:r>
            <a:r>
              <a:rPr lang="sv-SE" b="0" dirty="0">
                <a:solidFill>
                  <a:schemeClr val="bg1"/>
                </a:solidFill>
              </a:rPr>
              <a:t>”Differentierad vård och omsorg” </a:t>
            </a:r>
            <a:r>
              <a:rPr lang="sv-SE" dirty="0">
                <a:solidFill>
                  <a:schemeClr val="bg1"/>
                </a:solidFill>
              </a:rPr>
              <a:t> </a:t>
            </a:r>
          </a:p>
        </p:txBody>
      </p:sp>
    </p:spTree>
    <p:extLst>
      <p:ext uri="{BB962C8B-B14F-4D97-AF65-F5344CB8AC3E}">
        <p14:creationId xmlns:p14="http://schemas.microsoft.com/office/powerpoint/2010/main" val="3766646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2D53E-605E-3802-B2E7-19E02AA1B9B6}"/>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039C5F7-E303-6BE6-B229-12ADDA411BC7}"/>
              </a:ext>
            </a:extLst>
          </p:cNvPr>
          <p:cNvSpPr>
            <a:spLocks noGrp="1"/>
          </p:cNvSpPr>
          <p:nvPr>
            <p:ph type="body" sz="quarter" idx="14"/>
          </p:nvPr>
        </p:nvSpPr>
        <p:spPr>
          <a:xfrm>
            <a:off x="446804" y="678890"/>
            <a:ext cx="11298392" cy="5144376"/>
          </a:xfrm>
        </p:spPr>
        <p:txBody>
          <a:bodyPr/>
          <a:lstStyle/>
          <a:p>
            <a:endParaRPr lang="sv-SE" sz="3200" dirty="0"/>
          </a:p>
          <a:p>
            <a:endParaRPr lang="sv-SE" sz="3200" dirty="0"/>
          </a:p>
          <a:p>
            <a:endParaRPr lang="sv-SE" sz="3200" dirty="0"/>
          </a:p>
          <a:p>
            <a:endParaRPr lang="sv-SE" sz="3200" dirty="0"/>
          </a:p>
          <a:p>
            <a:endParaRPr lang="sv-SE" sz="3200" dirty="0">
              <a:solidFill>
                <a:srgbClr val="FFFF00"/>
              </a:solidFill>
              <a:hlinkClick r:id="rId3">
                <a:extLst>
                  <a:ext uri="{A12FA001-AC4F-418D-AE19-62706E023703}">
                    <ahyp:hlinkClr xmlns:ahyp="http://schemas.microsoft.com/office/drawing/2018/hyperlinkcolor" val="tx"/>
                  </a:ext>
                </a:extLst>
              </a:hlinkClick>
            </a:endParaRPr>
          </a:p>
          <a:p>
            <a:endParaRPr lang="sv-SE" sz="3200" dirty="0">
              <a:solidFill>
                <a:srgbClr val="FFFF00"/>
              </a:solidFill>
              <a:hlinkClick r:id="rId3">
                <a:extLst>
                  <a:ext uri="{A12FA001-AC4F-418D-AE19-62706E023703}">
                    <ahyp:hlinkClr xmlns:ahyp="http://schemas.microsoft.com/office/drawing/2018/hyperlinkcolor" val="tx"/>
                  </a:ext>
                </a:extLst>
              </a:hlinkClick>
            </a:endParaRPr>
          </a:p>
          <a:p>
            <a:endParaRPr lang="sv-SE" sz="800" dirty="0"/>
          </a:p>
          <a:p>
            <a:r>
              <a:rPr lang="sv-SE" sz="3200" dirty="0"/>
              <a:t>”En undersköterska ska utföra vårdarbete, inte städ!”</a:t>
            </a:r>
          </a:p>
          <a:p>
            <a:endParaRPr lang="sv-SE" sz="1400" dirty="0"/>
          </a:p>
          <a:p>
            <a:r>
              <a:rPr lang="sv-SE" sz="3200" dirty="0">
                <a:ln w="6600">
                  <a:noFill/>
                  <a:prstDash val="solid"/>
                </a:ln>
                <a:effectLst>
                  <a:outerShdw dist="38100" dir="2700000" algn="tl" rotWithShape="0">
                    <a:schemeClr val="accent2"/>
                  </a:outerShdw>
                </a:effectLst>
              </a:rPr>
              <a:t> </a:t>
            </a:r>
            <a:r>
              <a:rPr lang="sv-SE" sz="3200" dirty="0"/>
              <a:t>”Tydligare skillnader i arbetsuppgifter mellan undersköterskor och vårdbiträden”</a:t>
            </a:r>
          </a:p>
          <a:p>
            <a:endParaRPr lang="sv-SE" sz="1400" dirty="0"/>
          </a:p>
          <a:p>
            <a:r>
              <a:rPr lang="sv-SE" sz="3200" dirty="0"/>
              <a:t>”Ta bort städ och andra arbetsuppgifter som sinkar vår tid att ta hand om personer vi vårdar”</a:t>
            </a:r>
          </a:p>
          <a:p>
            <a:endParaRPr lang="sv-SE" sz="1400" dirty="0"/>
          </a:p>
          <a:p>
            <a:r>
              <a:rPr lang="sv-SE" sz="3200" dirty="0"/>
              <a:t>”Inför servicetjänster så vi utbildade uskor får ägna oss åt omvårdnad, social närhet, medicinhantering och dokumentation!”</a:t>
            </a:r>
          </a:p>
        </p:txBody>
      </p:sp>
      <p:pic>
        <p:nvPicPr>
          <p:cNvPr id="4" name="Bildobjekt 3" descr="En bild som visar skärmbild, Teckensnitt, Electric blue, text&#10;&#10;AI-genererat innehåll kan vara felaktigt.">
            <a:extLst>
              <a:ext uri="{FF2B5EF4-FFF2-40B4-BE49-F238E27FC236}">
                <a16:creationId xmlns:a16="http://schemas.microsoft.com/office/drawing/2014/main" id="{4FA21148-E98A-3D74-63FD-ADC35423C1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963" y="6093149"/>
            <a:ext cx="2120900" cy="452120"/>
          </a:xfrm>
          <a:prstGeom prst="rect">
            <a:avLst/>
          </a:prstGeom>
          <a:noFill/>
          <a:ln>
            <a:noFill/>
          </a:ln>
        </p:spPr>
      </p:pic>
      <p:pic>
        <p:nvPicPr>
          <p:cNvPr id="7" name="Bildobjekt 6" descr="En bild som visar svart, mörker&#10;&#10;AI-genererat innehåll kan vara felaktigt.">
            <a:extLst>
              <a:ext uri="{FF2B5EF4-FFF2-40B4-BE49-F238E27FC236}">
                <a16:creationId xmlns:a16="http://schemas.microsoft.com/office/drawing/2014/main" id="{47BDB425-BE70-9F03-CD69-C874E9AAB7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18930" y="6043619"/>
            <a:ext cx="1114425" cy="501650"/>
          </a:xfrm>
          <a:prstGeom prst="rect">
            <a:avLst/>
          </a:prstGeom>
          <a:noFill/>
          <a:ln>
            <a:noFill/>
          </a:ln>
        </p:spPr>
      </p:pic>
    </p:spTree>
    <p:extLst>
      <p:ext uri="{BB962C8B-B14F-4D97-AF65-F5344CB8AC3E}">
        <p14:creationId xmlns:p14="http://schemas.microsoft.com/office/powerpoint/2010/main" val="1269642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F4A5C9-5FE9-1EA3-2A11-21A3C0652FDF}"/>
              </a:ext>
            </a:extLst>
          </p:cNvPr>
          <p:cNvSpPr>
            <a:spLocks noGrp="1"/>
          </p:cNvSpPr>
          <p:nvPr>
            <p:ph type="ctrTitle"/>
          </p:nvPr>
        </p:nvSpPr>
        <p:spPr>
          <a:xfrm>
            <a:off x="334963" y="1406105"/>
            <a:ext cx="11522075" cy="1345721"/>
          </a:xfrm>
        </p:spPr>
        <p:txBody>
          <a:bodyPr/>
          <a:lstStyle/>
          <a:p>
            <a:r>
              <a:rPr lang="sv-SE" sz="1800" dirty="0">
                <a:solidFill>
                  <a:srgbClr val="FFFFFF"/>
                </a:solidFill>
                <a:hlinkClick r:id="rId3">
                  <a:extLst>
                    <a:ext uri="{A12FA001-AC4F-418D-AE19-62706E023703}">
                      <ahyp:hlinkClr xmlns:ahyp="http://schemas.microsoft.com/office/drawing/2018/hyperlinkcolor" val="tx"/>
                    </a:ext>
                  </a:extLst>
                </a:hlinkClick>
              </a:rPr>
              <a:t>Presentationsmaterial</a:t>
            </a:r>
            <a:r>
              <a:rPr lang="sv-SE" dirty="0">
                <a:solidFill>
                  <a:srgbClr val="FFFFFF"/>
                </a:solidFill>
                <a:hlinkClick r:id="rId3">
                  <a:extLst>
                    <a:ext uri="{A12FA001-AC4F-418D-AE19-62706E023703}">
                      <ahyp:hlinkClr xmlns:ahyp="http://schemas.microsoft.com/office/drawing/2018/hyperlinkcolor" val="tx"/>
                    </a:ext>
                  </a:extLst>
                </a:hlinkClick>
              </a:rPr>
              <a:t> - 2025.pptxPresentationsmaterial - Demografi 2025.pptx</a:t>
            </a:r>
            <a:endParaRPr lang="sv-SE" dirty="0"/>
          </a:p>
        </p:txBody>
      </p:sp>
      <p:sp>
        <p:nvSpPr>
          <p:cNvPr id="3" name="Underrubrik 2">
            <a:extLst>
              <a:ext uri="{FF2B5EF4-FFF2-40B4-BE49-F238E27FC236}">
                <a16:creationId xmlns:a16="http://schemas.microsoft.com/office/drawing/2014/main" id="{3B4A290A-E89C-0467-A904-25BDFE176BF1}"/>
              </a:ext>
            </a:extLst>
          </p:cNvPr>
          <p:cNvSpPr>
            <a:spLocks noGrp="1"/>
          </p:cNvSpPr>
          <p:nvPr>
            <p:ph type="subTitle" idx="1"/>
          </p:nvPr>
        </p:nvSpPr>
        <p:spPr>
          <a:xfrm>
            <a:off x="334963" y="1523694"/>
            <a:ext cx="11522075" cy="1474878"/>
          </a:xfrm>
        </p:spPr>
        <p:txBody>
          <a:bodyPr>
            <a:normAutofit/>
          </a:bodyPr>
          <a:lstStyle/>
          <a:p>
            <a:pPr algn="l"/>
            <a:r>
              <a:rPr lang="sv-SE" dirty="0"/>
              <a:t>Drygt hälften av kommunerna har fattat ett beslut om att införa differentiering av arbetsuppgifter, antingen inom särskilt boende eller hemtjänst.</a:t>
            </a:r>
          </a:p>
          <a:p>
            <a:pPr algn="l"/>
            <a:r>
              <a:rPr lang="sv-SE" dirty="0"/>
              <a:t>Tre av tio kommuner har fattat ett beslut inom </a:t>
            </a:r>
            <a:r>
              <a:rPr lang="sv-SE" b="1" dirty="0"/>
              <a:t>särskilt boende för äldre</a:t>
            </a:r>
            <a:r>
              <a:rPr lang="sv-SE" dirty="0"/>
              <a:t>, och ytterligare två av tio kommuner planerar att göra </a:t>
            </a:r>
            <a:r>
              <a:rPr lang="sv-SE" dirty="0">
                <a:solidFill>
                  <a:schemeClr val="tx1">
                    <a:lumMod val="95000"/>
                    <a:lumOff val="5000"/>
                  </a:schemeClr>
                </a:solidFill>
              </a:rPr>
              <a:t>det (december 2024).</a:t>
            </a:r>
          </a:p>
        </p:txBody>
      </p:sp>
      <p:sp>
        <p:nvSpPr>
          <p:cNvPr id="4" name="Platshållare för datum 3">
            <a:extLst>
              <a:ext uri="{FF2B5EF4-FFF2-40B4-BE49-F238E27FC236}">
                <a16:creationId xmlns:a16="http://schemas.microsoft.com/office/drawing/2014/main" id="{D17DC796-59AF-7591-1657-FE1B2880B6DC}"/>
              </a:ext>
            </a:extLst>
          </p:cNvPr>
          <p:cNvSpPr>
            <a:spLocks noGrp="1"/>
          </p:cNvSpPr>
          <p:nvPr>
            <p:ph type="dt" sz="half" idx="10"/>
          </p:nvPr>
        </p:nvSpPr>
        <p:spPr/>
        <p:txBody>
          <a:bodyPr/>
          <a:lstStyle/>
          <a:p>
            <a:fld id="{A482F9B7-6A27-6A40-BBEC-26397E53A938}" type="datetime4">
              <a:rPr lang="sv-SE" smtClean="0"/>
              <a:pPr/>
              <a:t>10 mars 2026</a:t>
            </a:fld>
            <a:endParaRPr lang="sv-SE" dirty="0"/>
          </a:p>
        </p:txBody>
      </p:sp>
      <p:pic>
        <p:nvPicPr>
          <p:cNvPr id="5" name="Bildobjekt 4" descr="En bild som visar skärmbild, Teckensnitt, Electric blue, text&#10;&#10;AI-genererat innehåll kan vara felaktigt.">
            <a:extLst>
              <a:ext uri="{FF2B5EF4-FFF2-40B4-BE49-F238E27FC236}">
                <a16:creationId xmlns:a16="http://schemas.microsoft.com/office/drawing/2014/main" id="{4372F790-98DD-5CAF-2BD9-AA820C7BAE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963" y="6093149"/>
            <a:ext cx="2120900" cy="452120"/>
          </a:xfrm>
          <a:prstGeom prst="rect">
            <a:avLst/>
          </a:prstGeom>
          <a:noFill/>
          <a:ln>
            <a:noFill/>
          </a:ln>
        </p:spPr>
      </p:pic>
      <p:pic>
        <p:nvPicPr>
          <p:cNvPr id="7" name="Bildobjekt 6">
            <a:extLst>
              <a:ext uri="{FF2B5EF4-FFF2-40B4-BE49-F238E27FC236}">
                <a16:creationId xmlns:a16="http://schemas.microsoft.com/office/drawing/2014/main" id="{E8984CB4-BFC2-D25F-A3F5-CF72D4F4EA0E}"/>
              </a:ext>
            </a:extLst>
          </p:cNvPr>
          <p:cNvPicPr>
            <a:picLocks noChangeAspect="1"/>
          </p:cNvPicPr>
          <p:nvPr/>
        </p:nvPicPr>
        <p:blipFill>
          <a:blip r:embed="rId5"/>
          <a:stretch>
            <a:fillRect/>
          </a:stretch>
        </p:blipFill>
        <p:spPr>
          <a:xfrm>
            <a:off x="3114400" y="2880983"/>
            <a:ext cx="5320994" cy="3907531"/>
          </a:xfrm>
          <a:prstGeom prst="rect">
            <a:avLst/>
          </a:prstGeom>
        </p:spPr>
      </p:pic>
      <p:sp>
        <p:nvSpPr>
          <p:cNvPr id="8" name="Underrubrik 2">
            <a:extLst>
              <a:ext uri="{FF2B5EF4-FFF2-40B4-BE49-F238E27FC236}">
                <a16:creationId xmlns:a16="http://schemas.microsoft.com/office/drawing/2014/main" id="{296C4365-4E9D-D039-9DA2-05512A4E8466}"/>
              </a:ext>
            </a:extLst>
          </p:cNvPr>
          <p:cNvSpPr txBox="1">
            <a:spLocks/>
          </p:cNvSpPr>
          <p:nvPr/>
        </p:nvSpPr>
        <p:spPr>
          <a:xfrm>
            <a:off x="-323574" y="554949"/>
            <a:ext cx="11522075" cy="14748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tabLst/>
              <a:defRPr sz="1800" kern="1200"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4400" b="1" dirty="0">
                <a:solidFill>
                  <a:schemeClr val="tx1">
                    <a:lumMod val="95000"/>
                    <a:lumOff val="5000"/>
                  </a:schemeClr>
                </a:solidFill>
              </a:rPr>
              <a:t>Andra kommuner som fattat beslut</a:t>
            </a:r>
          </a:p>
        </p:txBody>
      </p:sp>
    </p:spTree>
    <p:extLst>
      <p:ext uri="{BB962C8B-B14F-4D97-AF65-F5344CB8AC3E}">
        <p14:creationId xmlns:p14="http://schemas.microsoft.com/office/powerpoint/2010/main" val="1159752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CFAAE-F887-FF16-5B83-AD7B9A8A7A2E}"/>
            </a:ext>
          </a:extLst>
        </p:cNvPr>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327A1CB6-ADF8-55A3-4645-D79678113C1D}"/>
              </a:ext>
            </a:extLst>
          </p:cNvPr>
          <p:cNvGraphicFramePr/>
          <p:nvPr>
            <p:extLst>
              <p:ext uri="{D42A27DB-BD31-4B8C-83A1-F6EECF244321}">
                <p14:modId xmlns:p14="http://schemas.microsoft.com/office/powerpoint/2010/main" val="3908441118"/>
              </p:ext>
            </p:extLst>
          </p:nvPr>
        </p:nvGraphicFramePr>
        <p:xfrm>
          <a:off x="-288457" y="1235726"/>
          <a:ext cx="6790329" cy="4788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ubrik 1">
            <a:extLst>
              <a:ext uri="{FF2B5EF4-FFF2-40B4-BE49-F238E27FC236}">
                <a16:creationId xmlns:a16="http://schemas.microsoft.com/office/drawing/2014/main" id="{49786F9C-79C0-97A3-6928-87C7DA7175E8}"/>
              </a:ext>
            </a:extLst>
          </p:cNvPr>
          <p:cNvSpPr>
            <a:spLocks noGrp="1"/>
          </p:cNvSpPr>
          <p:nvPr>
            <p:ph type="ctrTitle"/>
          </p:nvPr>
        </p:nvSpPr>
        <p:spPr>
          <a:xfrm>
            <a:off x="125413" y="535696"/>
            <a:ext cx="11522075" cy="1383534"/>
          </a:xfrm>
        </p:spPr>
        <p:txBody>
          <a:bodyPr/>
          <a:lstStyle/>
          <a:p>
            <a:r>
              <a:rPr lang="sv-SE" dirty="0"/>
              <a:t>Resultat-positiva effekter</a:t>
            </a:r>
            <a:br>
              <a:rPr lang="sv-SE" dirty="0"/>
            </a:br>
            <a:endParaRPr lang="sv-SE" dirty="0"/>
          </a:p>
        </p:txBody>
      </p:sp>
      <p:sp>
        <p:nvSpPr>
          <p:cNvPr id="4" name="Platshållare för datum 3">
            <a:extLst>
              <a:ext uri="{FF2B5EF4-FFF2-40B4-BE49-F238E27FC236}">
                <a16:creationId xmlns:a16="http://schemas.microsoft.com/office/drawing/2014/main" id="{B03CCBFA-D584-985D-0859-877C821B5F04}"/>
              </a:ext>
            </a:extLst>
          </p:cNvPr>
          <p:cNvSpPr>
            <a:spLocks noGrp="1"/>
          </p:cNvSpPr>
          <p:nvPr>
            <p:ph type="dt" sz="half" idx="10"/>
          </p:nvPr>
        </p:nvSpPr>
        <p:spPr/>
        <p:txBody>
          <a:bodyPr/>
          <a:lstStyle/>
          <a:p>
            <a:fld id="{A482F9B7-6A27-6A40-BBEC-26397E53A938}" type="datetime4">
              <a:rPr lang="sv-SE" smtClean="0"/>
              <a:pPr/>
              <a:t>10 mars 2026</a:t>
            </a:fld>
            <a:endParaRPr lang="sv-SE" dirty="0"/>
          </a:p>
        </p:txBody>
      </p:sp>
      <p:pic>
        <p:nvPicPr>
          <p:cNvPr id="5" name="Bildobjekt 4" descr="En bild som visar skärmbild, Teckensnitt, Electric blue, text&#10;&#10;AI-genererat innehåll kan vara felaktigt.">
            <a:extLst>
              <a:ext uri="{FF2B5EF4-FFF2-40B4-BE49-F238E27FC236}">
                <a16:creationId xmlns:a16="http://schemas.microsoft.com/office/drawing/2014/main" id="{FF4B850E-3603-3051-96F9-6018F3B7022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963" y="6093149"/>
            <a:ext cx="2120900" cy="452120"/>
          </a:xfrm>
          <a:prstGeom prst="rect">
            <a:avLst/>
          </a:prstGeom>
          <a:noFill/>
          <a:ln>
            <a:noFill/>
          </a:ln>
        </p:spPr>
      </p:pic>
      <p:pic>
        <p:nvPicPr>
          <p:cNvPr id="7" name="Bildobjekt 6">
            <a:extLst>
              <a:ext uri="{FF2B5EF4-FFF2-40B4-BE49-F238E27FC236}">
                <a16:creationId xmlns:a16="http://schemas.microsoft.com/office/drawing/2014/main" id="{C3E5BB4F-B2B4-82DB-ED47-6E5708994F87}"/>
              </a:ext>
            </a:extLst>
          </p:cNvPr>
          <p:cNvPicPr>
            <a:picLocks noChangeAspect="1"/>
          </p:cNvPicPr>
          <p:nvPr/>
        </p:nvPicPr>
        <p:blipFill>
          <a:blip r:embed="rId9"/>
          <a:stretch>
            <a:fillRect/>
          </a:stretch>
        </p:blipFill>
        <p:spPr>
          <a:xfrm>
            <a:off x="6088001" y="1440994"/>
            <a:ext cx="5506133" cy="4378409"/>
          </a:xfrm>
          <a:prstGeom prst="rect">
            <a:avLst/>
          </a:prstGeom>
        </p:spPr>
      </p:pic>
      <p:sp>
        <p:nvSpPr>
          <p:cNvPr id="6" name="AutoShape 2" descr="Bildresultat för positv">
            <a:extLst>
              <a:ext uri="{FF2B5EF4-FFF2-40B4-BE49-F238E27FC236}">
                <a16:creationId xmlns:a16="http://schemas.microsoft.com/office/drawing/2014/main" id="{FBB3524E-1D49-224A-8314-860AC04FC9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 name="AutoShape 4" descr="Bildresultat för positv">
            <a:extLst>
              <a:ext uri="{FF2B5EF4-FFF2-40B4-BE49-F238E27FC236}">
                <a16:creationId xmlns:a16="http://schemas.microsoft.com/office/drawing/2014/main" id="{9638F192-0302-3323-9DB5-27664928AD8E}"/>
              </a:ext>
            </a:extLst>
          </p:cNvPr>
          <p:cNvSpPr>
            <a:spLocks noChangeAspect="1" noChangeArrowheads="1"/>
          </p:cNvSpPr>
          <p:nvPr/>
        </p:nvSpPr>
        <p:spPr bwMode="auto">
          <a:xfrm>
            <a:off x="1529707" y="1684954"/>
            <a:ext cx="4176889" cy="41768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214833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76D0901-4D6B-AB09-A80F-0B63BD0821A5}"/>
              </a:ext>
            </a:extLst>
          </p:cNvPr>
          <p:cNvPicPr>
            <a:picLocks noChangeAspect="1"/>
          </p:cNvPicPr>
          <p:nvPr/>
        </p:nvPicPr>
        <p:blipFill>
          <a:blip r:embed="rId3"/>
          <a:stretch>
            <a:fillRect/>
          </a:stretch>
        </p:blipFill>
        <p:spPr>
          <a:xfrm>
            <a:off x="5098407" y="3530601"/>
            <a:ext cx="6958126" cy="2342966"/>
          </a:xfrm>
          <a:prstGeom prst="rect">
            <a:avLst/>
          </a:prstGeom>
        </p:spPr>
      </p:pic>
      <p:sp>
        <p:nvSpPr>
          <p:cNvPr id="5" name="textruta 4">
            <a:extLst>
              <a:ext uri="{FF2B5EF4-FFF2-40B4-BE49-F238E27FC236}">
                <a16:creationId xmlns:a16="http://schemas.microsoft.com/office/drawing/2014/main" id="{F6E4690D-8094-4D1F-BCAC-AC6412C2538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8" y="2826137"/>
            <a:ext cx="3585586" cy="3434638"/>
          </a:xfrm>
          <a:prstGeom prst="rect">
            <a:avLst/>
          </a:prstGeom>
        </p:spPr>
        <p:txBody>
          <a:bodyPr>
            <a:normAutofit/>
          </a:bodyPr>
          <a:lstStyle/>
          <a:p>
            <a:pPr marL="0" indent="0">
              <a:spcBef>
                <a:spcPts val="2500"/>
              </a:spcBef>
              <a:spcAft>
                <a:spcPts val="600"/>
              </a:spcAft>
              <a:buNone/>
            </a:pPr>
            <a:endParaRPr lang="sv-SE" sz="1600" dirty="0"/>
          </a:p>
        </p:txBody>
      </p:sp>
      <p:sp>
        <p:nvSpPr>
          <p:cNvPr id="9" name="TextBox 7">
            <a:extLst>
              <a:ext uri="{FF2B5EF4-FFF2-40B4-BE49-F238E27FC236}">
                <a16:creationId xmlns:a16="http://schemas.microsoft.com/office/drawing/2014/main" id="{198F2A49-C41E-4110-A26C-536ADD8D27D4}"/>
              </a:ext>
            </a:extLst>
          </p:cNvPr>
          <p:cNvSpPr txBox="1"/>
          <p:nvPr/>
        </p:nvSpPr>
        <p:spPr>
          <a:xfrm>
            <a:off x="135467" y="1198922"/>
            <a:ext cx="11830755" cy="5166883"/>
          </a:xfrm>
          <a:prstGeom prst="rect">
            <a:avLst/>
          </a:prstGeom>
        </p:spPr>
        <p:txBody>
          <a:bodyPr>
            <a:normAutofit fontScale="32500" lnSpcReduction="20000"/>
          </a:bodyPr>
          <a:lstStyle>
            <a:defPPr rtl="0">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7200" dirty="0">
                <a:latin typeface="Arial" panose="020B0604020202020204" pitchFamily="34" charset="0"/>
                <a:cs typeface="Arial" panose="020B0604020202020204" pitchFamily="34" charset="0"/>
              </a:rPr>
              <a:t>En process för att förstå problem, skapa idéer och testa lösningar </a:t>
            </a:r>
            <a:r>
              <a:rPr lang="en-US" sz="7200" b="1" dirty="0">
                <a:latin typeface="Arial" panose="020B0604020202020204" pitchFamily="34" charset="0"/>
                <a:cs typeface="Arial" panose="020B0604020202020204" pitchFamily="34" charset="0"/>
              </a:rPr>
              <a:t>utifrån berördas behov</a:t>
            </a:r>
            <a:r>
              <a:rPr lang="en-US" sz="7200" dirty="0">
                <a:latin typeface="Arial" panose="020B0604020202020204" pitchFamily="34" charset="0"/>
                <a:cs typeface="Arial" panose="020B0604020202020204" pitchFamily="34" charset="0"/>
              </a:rPr>
              <a:t>. </a:t>
            </a:r>
          </a:p>
          <a:p>
            <a:pPr>
              <a:lnSpc>
                <a:spcPct val="120000"/>
              </a:lnSpc>
            </a:pPr>
            <a:endParaRPr lang="en-US" sz="7200" dirty="0">
              <a:latin typeface="Arial" panose="020B0604020202020204" pitchFamily="34" charset="0"/>
              <a:cs typeface="Arial" panose="020B0604020202020204" pitchFamily="34" charset="0"/>
            </a:endParaRPr>
          </a:p>
          <a:p>
            <a:pPr>
              <a:lnSpc>
                <a:spcPct val="120000"/>
              </a:lnSpc>
            </a:pPr>
            <a:r>
              <a:rPr lang="en-US" sz="7200" b="1" dirty="0">
                <a:latin typeface="Arial" panose="020B0604020202020204" pitchFamily="34" charset="0"/>
                <a:cs typeface="Arial" panose="020B0604020202020204" pitchFamily="34" charset="0"/>
              </a:rPr>
              <a:t>Tjänstedesignprinciper</a:t>
            </a:r>
          </a:p>
          <a:p>
            <a:pPr>
              <a:lnSpc>
                <a:spcPct val="120000"/>
              </a:lnSpc>
            </a:pPr>
            <a:r>
              <a:rPr lang="en-US" sz="7200" dirty="0">
                <a:latin typeface="Arial" panose="020B0604020202020204" pitchFamily="34" charset="0"/>
                <a:cs typeface="Arial" panose="020B0604020202020204" pitchFamily="34" charset="0"/>
              </a:rPr>
              <a:t>Ökar </a:t>
            </a:r>
            <a:r>
              <a:rPr lang="en-US" sz="7200" i="1" dirty="0">
                <a:latin typeface="Arial" panose="020B0604020202020204" pitchFamily="34" charset="0"/>
                <a:cs typeface="Arial" panose="020B0604020202020204" pitchFamily="34" charset="0"/>
              </a:rPr>
              <a:t>delaktighet och inflytande genom att skapa lösningar tillsammans </a:t>
            </a:r>
            <a:r>
              <a:rPr lang="en-US" sz="7200" dirty="0">
                <a:latin typeface="Arial" panose="020B0604020202020204" pitchFamily="34" charset="0"/>
                <a:cs typeface="Arial" panose="020B0604020202020204" pitchFamily="34" charset="0"/>
              </a:rPr>
              <a:t>med medarbetare. V</a:t>
            </a:r>
            <a:r>
              <a:rPr lang="sv-SE" sz="7200" dirty="0">
                <a:latin typeface="Arial" panose="020B0604020202020204" pitchFamily="34" charset="0"/>
                <a:cs typeface="Arial" panose="020B0604020202020204" pitchFamily="34" charset="0"/>
              </a:rPr>
              <a:t>iktigt att förstå </a:t>
            </a:r>
            <a:r>
              <a:rPr lang="sv-SE" sz="7200" i="1" dirty="0">
                <a:latin typeface="Arial" panose="020B0604020202020204" pitchFamily="34" charset="0"/>
                <a:cs typeface="Arial" panose="020B0604020202020204" pitchFamily="34" charset="0"/>
              </a:rPr>
              <a:t>vilka </a:t>
            </a:r>
            <a:r>
              <a:rPr lang="sv-SE" sz="7200" dirty="0">
                <a:latin typeface="Arial" panose="020B0604020202020204" pitchFamily="34" charset="0"/>
                <a:cs typeface="Arial" panose="020B0604020202020204" pitchFamily="34" charset="0"/>
              </a:rPr>
              <a:t>användarnas drivkrafter, mål och frustrationer </a:t>
            </a:r>
            <a:r>
              <a:rPr lang="sv-SE" sz="7200" i="1" dirty="0">
                <a:latin typeface="Arial" panose="020B0604020202020204" pitchFamily="34" charset="0"/>
                <a:cs typeface="Arial" panose="020B0604020202020204" pitchFamily="34" charset="0"/>
              </a:rPr>
              <a:t>faktisk är</a:t>
            </a:r>
            <a:r>
              <a:rPr lang="sv-SE" sz="7200" dirty="0">
                <a:latin typeface="Arial" panose="020B0604020202020204" pitchFamily="34" charset="0"/>
                <a:cs typeface="Arial" panose="020B0604020202020204" pitchFamily="34" charset="0"/>
              </a:rPr>
              <a:t>. </a:t>
            </a:r>
          </a:p>
          <a:p>
            <a:pPr>
              <a:lnSpc>
                <a:spcPct val="120000"/>
              </a:lnSpc>
            </a:pPr>
            <a:endParaRPr lang="en-US" sz="7200" b="1" dirty="0">
              <a:latin typeface="Arial" panose="020B0604020202020204" pitchFamily="34" charset="0"/>
              <a:cs typeface="Arial" panose="020B0604020202020204" pitchFamily="34" charset="0"/>
            </a:endParaRPr>
          </a:p>
          <a:p>
            <a:pPr marL="0" lvl="1">
              <a:lnSpc>
                <a:spcPct val="120000"/>
              </a:lnSpc>
              <a:spcBef>
                <a:spcPts val="1000"/>
              </a:spcBef>
              <a:spcAft>
                <a:spcPts val="600"/>
              </a:spcAft>
            </a:pPr>
            <a:r>
              <a:rPr lang="en-US" sz="7200" b="1" dirty="0">
                <a:latin typeface="Arial" panose="020B0604020202020204" pitchFamily="34" charset="0"/>
                <a:cs typeface="Arial" panose="020B0604020202020204" pitchFamily="34" charset="0"/>
              </a:rPr>
              <a:t>Främjar kreativitet och lärande</a:t>
            </a:r>
          </a:p>
          <a:p>
            <a:pPr>
              <a:lnSpc>
                <a:spcPct val="120000"/>
              </a:lnSpc>
            </a:pPr>
            <a:r>
              <a:rPr lang="en-US" sz="7200" dirty="0">
                <a:latin typeface="Arial" panose="020B0604020202020204" pitchFamily="34" charset="0"/>
                <a:cs typeface="Arial" panose="020B0604020202020204" pitchFamily="34" charset="0"/>
              </a:rPr>
              <a:t>Metoden stärker en kultur av innovation</a:t>
            </a:r>
          </a:p>
          <a:p>
            <a:pPr>
              <a:lnSpc>
                <a:spcPct val="120000"/>
              </a:lnSpc>
            </a:pPr>
            <a:r>
              <a:rPr lang="en-US" sz="7200" dirty="0">
                <a:latin typeface="Arial" panose="020B0604020202020204" pitchFamily="34" charset="0"/>
                <a:cs typeface="Arial" panose="020B0604020202020204" pitchFamily="34" charset="0"/>
              </a:rPr>
              <a:t>och kontinuerligt lärande.</a:t>
            </a:r>
          </a:p>
          <a:p>
            <a:pPr>
              <a:lnSpc>
                <a:spcPct val="170000"/>
              </a:lnSpc>
            </a:pPr>
            <a:endParaRPr lang="en-US" sz="3200" dirty="0"/>
          </a:p>
          <a:p>
            <a:pPr fontAlgn="base">
              <a:lnSpc>
                <a:spcPct val="120000"/>
              </a:lnSpc>
            </a:pPr>
            <a:r>
              <a:rPr lang="en-US" sz="5600" dirty="0"/>
              <a:t>​</a:t>
            </a:r>
            <a:endParaRPr lang="en-US" sz="1000" dirty="0"/>
          </a:p>
        </p:txBody>
      </p:sp>
      <p:sp>
        <p:nvSpPr>
          <p:cNvPr id="3" name="Title 1">
            <a:extLst>
              <a:ext uri="{FF2B5EF4-FFF2-40B4-BE49-F238E27FC236}">
                <a16:creationId xmlns:a16="http://schemas.microsoft.com/office/drawing/2014/main" id="{5A0E9751-85F9-127E-EF50-E3B95D5A10A2}"/>
              </a:ext>
            </a:extLst>
          </p:cNvPr>
          <p:cNvSpPr txBox="1">
            <a:spLocks/>
          </p:cNvSpPr>
          <p:nvPr/>
        </p:nvSpPr>
        <p:spPr>
          <a:xfrm>
            <a:off x="2088444" y="231465"/>
            <a:ext cx="6852258" cy="7315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sv-SE" sz="4400" b="1" noProof="0" dirty="0">
                <a:latin typeface="Arial" panose="020B0604020202020204" pitchFamily="34" charset="0"/>
                <a:cs typeface="Arial" panose="020B0604020202020204" pitchFamily="34" charset="0"/>
              </a:rPr>
              <a:t>Metod-tjänstedesign</a:t>
            </a:r>
          </a:p>
          <a:p>
            <a:endParaRPr lang="sv-SE" sz="4400" b="1" noProof="0" dirty="0">
              <a:latin typeface="Arial" panose="020B0604020202020204" pitchFamily="34" charset="0"/>
              <a:cs typeface="Arial" panose="020B0604020202020204" pitchFamily="34" charset="0"/>
            </a:endParaRPr>
          </a:p>
        </p:txBody>
      </p:sp>
      <p:pic>
        <p:nvPicPr>
          <p:cNvPr id="8" name="Picture 3">
            <a:extLst>
              <a:ext uri="{FF2B5EF4-FFF2-40B4-BE49-F238E27FC236}">
                <a16:creationId xmlns:a16="http://schemas.microsoft.com/office/drawing/2014/main" id="{14053401-8548-8505-3961-46CB2892C607}"/>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34034" y="5970623"/>
            <a:ext cx="2522636" cy="61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994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250"/>
                                  </p:stCondLst>
                                  <p:endCondLst>
                                    <p:cond evt="begin" delay="0">
                                      <p:tn val="5"/>
                                    </p:cond>
                                  </p:end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A517A-8BD9-9D37-7CF1-43589EF52660}"/>
              </a:ext>
            </a:extLst>
          </p:cNvPr>
          <p:cNvSpPr>
            <a:spLocks noGrp="1"/>
          </p:cNvSpPr>
          <p:nvPr>
            <p:ph type="title"/>
          </p:nvPr>
        </p:nvSpPr>
        <p:spPr>
          <a:xfrm>
            <a:off x="7106093" y="644182"/>
            <a:ext cx="5085907" cy="881797"/>
          </a:xfrm>
        </p:spPr>
        <p:txBody>
          <a:bodyPr anchor="b">
            <a:noAutofit/>
          </a:bodyPr>
          <a:lstStyle/>
          <a:p>
            <a:r>
              <a:rPr lang="en-US" sz="4400" b="1" dirty="0"/>
              <a:t>Horisontella</a:t>
            </a:r>
            <a:r>
              <a:rPr lang="en-US" sz="4400" dirty="0"/>
              <a:t> </a:t>
            </a:r>
            <a:r>
              <a:rPr lang="en-US" sz="4400" b="1" dirty="0"/>
              <a:t>principer</a:t>
            </a:r>
          </a:p>
        </p:txBody>
      </p:sp>
      <p:pic>
        <p:nvPicPr>
          <p:cNvPr id="8" name="Content Placeholder 7" descr="Caretaker doing leisure activities with a senior woman">
            <a:extLst>
              <a:ext uri="{FF2B5EF4-FFF2-40B4-BE49-F238E27FC236}">
                <a16:creationId xmlns:a16="http://schemas.microsoft.com/office/drawing/2014/main" id="{79C72B2F-8CEC-4F2A-ACC0-66760356F13E}"/>
              </a:ext>
            </a:extLst>
          </p:cNvPr>
          <p:cNvPicPr>
            <a:picLocks noGrp="1" noChangeAspect="1"/>
          </p:cNvPicPr>
          <p:nvPr>
            <p:ph type="pic" sz="quarter" idx="13"/>
          </p:nvPr>
        </p:nvPicPr>
        <p:blipFill>
          <a:blip r:embed="rId3"/>
          <a:srcRect l="12098" r="12098"/>
          <a:stretch>
            <a:fillRect/>
          </a:stretch>
        </p:blipFill>
        <p:spPr>
          <a:xfrm>
            <a:off x="0" y="0"/>
            <a:ext cx="7268396" cy="6858000"/>
          </a:xfrm>
          <a:prstGeom prst="rect">
            <a:avLst/>
          </a:prstGeom>
          <a:noFill/>
        </p:spPr>
      </p:pic>
      <p:sp>
        <p:nvSpPr>
          <p:cNvPr id="4" name="Content Placeholder 3">
            <a:extLst>
              <a:ext uri="{FF2B5EF4-FFF2-40B4-BE49-F238E27FC236}">
                <a16:creationId xmlns:a16="http://schemas.microsoft.com/office/drawing/2014/main" id="{CBE229B9-FD49-A81E-B3AB-68B264C083CE}"/>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390041" y="2682458"/>
            <a:ext cx="4801959" cy="2557343"/>
          </a:xfrm>
        </p:spPr>
        <p:txBody>
          <a:bodyPr>
            <a:noAutofit/>
          </a:bodyPr>
          <a:lstStyle/>
          <a:p>
            <a:pPr>
              <a:buFont typeface="Wingdings" panose="05000000000000000000" pitchFamily="2" charset="2"/>
              <a:buChar char="Ø"/>
            </a:pPr>
            <a:r>
              <a:rPr lang="sv-SE" sz="2400" b="1" dirty="0"/>
              <a:t>Jämställdhet</a:t>
            </a:r>
          </a:p>
          <a:p>
            <a:pPr marL="0" indent="0">
              <a:buNone/>
            </a:pPr>
            <a:endParaRPr lang="sv-SE" sz="2400" b="1" dirty="0"/>
          </a:p>
          <a:p>
            <a:pPr>
              <a:buFont typeface="Wingdings" panose="05000000000000000000" pitchFamily="2" charset="2"/>
              <a:buChar char="Ø"/>
            </a:pPr>
            <a:r>
              <a:rPr lang="sv-SE" sz="2400" b="1" dirty="0"/>
              <a:t>Icke-diskriminering</a:t>
            </a:r>
          </a:p>
          <a:p>
            <a:pPr marL="0" indent="0">
              <a:buNone/>
            </a:pPr>
            <a:endParaRPr lang="sv-SE" sz="2400" b="1" dirty="0"/>
          </a:p>
          <a:p>
            <a:pPr>
              <a:buFont typeface="Wingdings" panose="05000000000000000000" pitchFamily="2" charset="2"/>
              <a:buChar char="Ø"/>
            </a:pPr>
            <a:r>
              <a:rPr lang="sv-SE" sz="2400" b="1" dirty="0"/>
              <a:t>Tillgänglighet</a:t>
            </a:r>
          </a:p>
          <a:p>
            <a:r>
              <a:rPr lang="sv-SE" sz="2400" dirty="0">
                <a:solidFill>
                  <a:srgbClr val="FFFFFF"/>
                </a:solidFill>
              </a:rPr>
              <a:t>Tillgänglighet</a:t>
            </a:r>
          </a:p>
          <a:p>
            <a:pPr marL="0" indent="0" algn="ctr">
              <a:buNone/>
            </a:pPr>
            <a:endParaRPr lang="sv-SE" sz="1800" b="1" dirty="0"/>
          </a:p>
          <a:p>
            <a:pPr marL="0" indent="0">
              <a:buNone/>
            </a:pPr>
            <a:endParaRPr lang="sv-SE" sz="1800" b="1" dirty="0"/>
          </a:p>
        </p:txBody>
      </p:sp>
      <p:pic>
        <p:nvPicPr>
          <p:cNvPr id="9" name="Picture 3">
            <a:extLst>
              <a:ext uri="{FF2B5EF4-FFF2-40B4-BE49-F238E27FC236}">
                <a16:creationId xmlns:a16="http://schemas.microsoft.com/office/drawing/2014/main" id="{424958B2-FB61-592A-EE28-16A4731506F5}"/>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547207" y="5907818"/>
            <a:ext cx="25236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En bild som visar svart, mörker&#10;&#10;AI-genererat innehåll kan vara felaktigt.">
            <a:extLst>
              <a:ext uri="{FF2B5EF4-FFF2-40B4-BE49-F238E27FC236}">
                <a16:creationId xmlns:a16="http://schemas.microsoft.com/office/drawing/2014/main" id="{B0283304-952A-7532-60F8-9814809087A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91491" y="5995596"/>
            <a:ext cx="1114425" cy="501650"/>
          </a:xfrm>
          <a:prstGeom prst="rect">
            <a:avLst/>
          </a:prstGeom>
          <a:noFill/>
          <a:ln>
            <a:noFill/>
          </a:ln>
        </p:spPr>
      </p:pic>
    </p:spTree>
    <p:extLst>
      <p:ext uri="{BB962C8B-B14F-4D97-AF65-F5344CB8AC3E}">
        <p14:creationId xmlns:p14="http://schemas.microsoft.com/office/powerpoint/2010/main" val="1227976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 vägg som målats med en pil och en darttavla">
            <a:extLst>
              <a:ext uri="{FF2B5EF4-FFF2-40B4-BE49-F238E27FC236}">
                <a16:creationId xmlns:a16="http://schemas.microsoft.com/office/drawing/2014/main" id="{A5CD868C-F942-79CB-C9E2-35A3F1865212}"/>
              </a:ext>
            </a:extLst>
          </p:cNvPr>
          <p:cNvPicPr>
            <a:picLocks noChangeAspect="1"/>
          </p:cNvPicPr>
          <p:nvPr/>
        </p:nvPicPr>
        <p:blipFill>
          <a:blip r:embed="rId3"/>
          <a:srcRect l="31347"/>
          <a:stretch>
            <a:fillRect/>
          </a:stretch>
        </p:blipFill>
        <p:spPr>
          <a:xfrm>
            <a:off x="-156415" y="0"/>
            <a:ext cx="4649393" cy="6874341"/>
          </a:xfrm>
          <a:prstGeom prst="rect">
            <a:avLst/>
          </a:prstGeom>
          <a:noFill/>
        </p:spPr>
      </p:pic>
      <p:sp>
        <p:nvSpPr>
          <p:cNvPr id="2" name="Rubrik 1">
            <a:extLst>
              <a:ext uri="{FF2B5EF4-FFF2-40B4-BE49-F238E27FC236}">
                <a16:creationId xmlns:a16="http://schemas.microsoft.com/office/drawing/2014/main" id="{47B608FC-1E9C-20DA-52AB-6206E6993FDC}"/>
              </a:ext>
            </a:extLst>
          </p:cNvPr>
          <p:cNvSpPr>
            <a:spLocks noGrp="1"/>
          </p:cNvSpPr>
          <p:nvPr>
            <p:ph type="ctrTitle"/>
          </p:nvPr>
        </p:nvSpPr>
        <p:spPr>
          <a:xfrm>
            <a:off x="3847406" y="466993"/>
            <a:ext cx="8184552" cy="1114966"/>
          </a:xfrm>
        </p:spPr>
        <p:txBody>
          <a:bodyPr anchor="b">
            <a:noAutofit/>
          </a:bodyPr>
          <a:lstStyle/>
          <a:p>
            <a:pPr algn="ctr"/>
            <a:r>
              <a:rPr lang="sv-SE" sz="4400" b="1" dirty="0"/>
              <a:t>Projektets mål</a:t>
            </a:r>
            <a:br>
              <a:rPr lang="sv-SE" sz="4400" b="1" dirty="0"/>
            </a:br>
            <a:r>
              <a:rPr lang="sv-SE" sz="4400" b="1" dirty="0"/>
              <a:t> och förväntade resultat</a:t>
            </a:r>
          </a:p>
        </p:txBody>
      </p:sp>
      <p:sp>
        <p:nvSpPr>
          <p:cNvPr id="3" name="Content Placeholder 4">
            <a:extLst>
              <a:ext uri="{FF2B5EF4-FFF2-40B4-BE49-F238E27FC236}">
                <a16:creationId xmlns:a16="http://schemas.microsoft.com/office/drawing/2014/main" id="{A793194A-9B35-FDE7-CCE3-AC4A58181AE4}"/>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53070" y="1794934"/>
            <a:ext cx="7338930" cy="404315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1100" b="1" i="1" dirty="0"/>
          </a:p>
          <a:p>
            <a:pPr>
              <a:buFont typeface="Wingdings" panose="05000000000000000000" pitchFamily="2" charset="2"/>
              <a:buChar char="Ø"/>
            </a:pPr>
            <a:endParaRPr lang="sv-SE" sz="1000" b="1" i="1" dirty="0"/>
          </a:p>
          <a:p>
            <a:pPr>
              <a:buFont typeface="Wingdings" panose="05000000000000000000" pitchFamily="2" charset="2"/>
              <a:buChar char="Ø"/>
            </a:pPr>
            <a:r>
              <a:rPr lang="sv-SE" sz="2000" b="1" dirty="0"/>
              <a:t>Tydligare arbetsroller och ansvarområden </a:t>
            </a:r>
          </a:p>
          <a:p>
            <a:pPr marL="0" indent="0">
              <a:buNone/>
            </a:pPr>
            <a:endParaRPr lang="sv-SE" sz="2000" b="1" dirty="0"/>
          </a:p>
          <a:p>
            <a:pPr>
              <a:buFont typeface="Wingdings" panose="05000000000000000000" pitchFamily="2" charset="2"/>
              <a:buChar char="Ø"/>
            </a:pPr>
            <a:r>
              <a:rPr lang="sv-SE" sz="2000" b="1" dirty="0"/>
              <a:t>Förbättrad arbetsmiljö och minskad arbetsbelastning</a:t>
            </a:r>
          </a:p>
          <a:p>
            <a:pPr marL="0" indent="0">
              <a:buNone/>
            </a:pPr>
            <a:endParaRPr lang="sv-SE" sz="2000" b="1" dirty="0"/>
          </a:p>
          <a:p>
            <a:pPr>
              <a:buFont typeface="Wingdings" panose="05000000000000000000" pitchFamily="2" charset="2"/>
              <a:buChar char="Ø"/>
            </a:pPr>
            <a:r>
              <a:rPr lang="sv-SE" sz="2000" b="1" dirty="0"/>
              <a:t>Kompetensutveckling-förbättrad utbildning och karriärmöjligheter</a:t>
            </a:r>
          </a:p>
          <a:p>
            <a:pPr marL="0" indent="0">
              <a:buNone/>
            </a:pPr>
            <a:endParaRPr lang="sv-SE" sz="2000" b="1" dirty="0"/>
          </a:p>
          <a:p>
            <a:pPr>
              <a:buFont typeface="Wingdings" panose="05000000000000000000" pitchFamily="2" charset="2"/>
              <a:buChar char="Ø"/>
            </a:pPr>
            <a:r>
              <a:rPr lang="sv-SE" sz="2000" b="1" dirty="0"/>
              <a:t>Tydlig struktur i arbetet</a:t>
            </a:r>
            <a:endParaRPr lang="sv-SE" sz="2000" dirty="0"/>
          </a:p>
          <a:p>
            <a:pPr>
              <a:buFont typeface="Wingdings" panose="05000000000000000000" pitchFamily="2" charset="2"/>
              <a:buChar char="Ø"/>
            </a:pPr>
            <a:endParaRPr lang="sv-SE" sz="2000" dirty="0"/>
          </a:p>
          <a:p>
            <a:pPr>
              <a:buFont typeface="Wingdings" panose="05000000000000000000" pitchFamily="2" charset="2"/>
              <a:buChar char="Ø"/>
            </a:pPr>
            <a:r>
              <a:rPr lang="sv-SE" sz="2000" b="1" dirty="0"/>
              <a:t>En mer hållbar och inkluderande arbetsplats</a:t>
            </a:r>
            <a:endParaRPr lang="sv-SE" sz="2000" dirty="0"/>
          </a:p>
          <a:p>
            <a:pPr marL="457200" lvl="1" indent="0">
              <a:buNone/>
            </a:pPr>
            <a:endParaRPr lang="sv-SE" sz="2000" dirty="0"/>
          </a:p>
          <a:p>
            <a:pPr>
              <a:buFont typeface="Wingdings" panose="05000000000000000000" pitchFamily="2" charset="2"/>
              <a:buChar char="Ø"/>
            </a:pPr>
            <a:r>
              <a:rPr lang="sv-SE" sz="2000" b="1" dirty="0"/>
              <a:t>Förbättrad vårdkvalitet</a:t>
            </a:r>
          </a:p>
          <a:p>
            <a:endParaRPr lang="sv-SE" sz="2600" dirty="0">
              <a:latin typeface="Abadi ExtraLight" panose="020F0502020204030204" pitchFamily="34" charset="0"/>
            </a:endParaRPr>
          </a:p>
          <a:p>
            <a:endParaRPr lang="sv-SE" sz="3200" b="1" dirty="0"/>
          </a:p>
          <a:p>
            <a:pPr marL="457200" lvl="1" indent="0">
              <a:buNone/>
            </a:pPr>
            <a:endParaRPr lang="sv-SE" dirty="0"/>
          </a:p>
        </p:txBody>
      </p:sp>
      <p:pic>
        <p:nvPicPr>
          <p:cNvPr id="5" name="Picture 3">
            <a:extLst>
              <a:ext uri="{FF2B5EF4-FFF2-40B4-BE49-F238E27FC236}">
                <a16:creationId xmlns:a16="http://schemas.microsoft.com/office/drawing/2014/main" id="{1A3DDEDA-F699-7581-4572-B85E53635A63}"/>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933721" y="6026232"/>
            <a:ext cx="2523600" cy="61560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descr="En bild som visar svart, mörker&#10;&#10;AI-genererat innehåll kan vara felaktigt.">
            <a:extLst>
              <a:ext uri="{FF2B5EF4-FFF2-40B4-BE49-F238E27FC236}">
                <a16:creationId xmlns:a16="http://schemas.microsoft.com/office/drawing/2014/main" id="{93583DB6-C66D-F5BA-7483-7B9CA7A0AF0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22533" y="6140182"/>
            <a:ext cx="1114425" cy="501650"/>
          </a:xfrm>
          <a:prstGeom prst="rect">
            <a:avLst/>
          </a:prstGeom>
          <a:noFill/>
          <a:ln>
            <a:noFill/>
          </a:ln>
        </p:spPr>
      </p:pic>
      <p:sp>
        <p:nvSpPr>
          <p:cNvPr id="6" name="Content Placeholder 4">
            <a:extLst>
              <a:ext uri="{FF2B5EF4-FFF2-40B4-BE49-F238E27FC236}">
                <a16:creationId xmlns:a16="http://schemas.microsoft.com/office/drawing/2014/main" id="{DBF3336F-821C-7F4C-5CF8-51C3709D5506}"/>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92459" y="2242062"/>
            <a:ext cx="4921479" cy="7322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3200" b="1" dirty="0">
                <a:latin typeface="Arial" panose="020B0604020202020204" pitchFamily="34" charset="0"/>
                <a:cs typeface="Arial" panose="020B0604020202020204" pitchFamily="34" charset="0"/>
              </a:rPr>
              <a:t>Säkerställa en långsiktigt hållbar kompetensförsörjning</a:t>
            </a:r>
            <a:endParaRPr lang="sv-S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953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250"/>
                                  </p:stCondLst>
                                  <p:iterate>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DEE19962-DF5A-47F8-2BE7-4AC14A7CA195}"/>
              </a:ext>
            </a:extLst>
          </p:cNvPr>
          <p:cNvSpPr txBox="1"/>
          <p:nvPr/>
        </p:nvSpPr>
        <p:spPr>
          <a:xfrm>
            <a:off x="118364" y="909726"/>
            <a:ext cx="1789348" cy="3570834"/>
          </a:xfrm>
          <a:prstGeom prst="rect">
            <a:avLst/>
          </a:prstGeom>
          <a:gradFill flip="none" rotWithShape="1">
            <a:gsLst>
              <a:gs pos="0">
                <a:schemeClr val="accent3">
                  <a:lumMod val="0"/>
                  <a:lumOff val="100000"/>
                </a:schemeClr>
              </a:gs>
              <a:gs pos="77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49352" tIns="382559" rIns="149352" bIns="149352" numCol="1" spcCol="1270" anchor="t" anchorCtr="0">
            <a:noAutofit/>
          </a:bodyPr>
          <a:lstStyle/>
          <a:p>
            <a:pPr marL="171450" lvl="1" indent="-171450" algn="l" defTabSz="711200">
              <a:lnSpc>
                <a:spcPct val="90000"/>
              </a:lnSpc>
              <a:spcBef>
                <a:spcPct val="0"/>
              </a:spcBef>
              <a:spcAft>
                <a:spcPct val="15000"/>
              </a:spcAft>
              <a:buClrTx/>
              <a:buSzTx/>
              <a:buFont typeface="Arial" panose="020B0604020202020204" pitchFamily="34" charset="0"/>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Städ</a:t>
            </a:r>
          </a:p>
          <a:p>
            <a:pPr marL="171450" lvl="1" indent="-171450" algn="l" defTabSz="711200">
              <a:lnSpc>
                <a:spcPct val="90000"/>
              </a:lnSpc>
              <a:spcBef>
                <a:spcPct val="0"/>
              </a:spcBef>
              <a:spcAft>
                <a:spcPct val="15000"/>
              </a:spcAft>
              <a:buClrTx/>
              <a:buSzTx/>
              <a:buFont typeface="Arial" panose="020B0604020202020204" pitchFamily="34" charset="0"/>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Tv</a:t>
            </a:r>
            <a:r>
              <a:rPr kumimoji="0" lang="sv-SE" altLang="sv-SE" sz="1200" b="0" i="0" u="none" strike="noStrike" kern="1200"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tt/tv</a:t>
            </a:r>
            <a:r>
              <a:rPr kumimoji="0" lang="sv-SE" altLang="sv-SE" sz="1200" b="0" i="0" u="none" strike="noStrike" kern="1200"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ttstuga</a:t>
            </a:r>
            <a:endParaRPr lang="sv-SE" sz="1200" kern="1200" dirty="0"/>
          </a:p>
          <a:p>
            <a:pPr marL="171450" lvl="1" indent="-171450" algn="l" defTabSz="711200">
              <a:lnSpc>
                <a:spcPct val="90000"/>
              </a:lnSpc>
              <a:spcBef>
                <a:spcPct val="0"/>
              </a:spcBef>
              <a:spcAft>
                <a:spcPct val="15000"/>
              </a:spcAft>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Best</a:t>
            </a:r>
            <a:r>
              <a:rPr kumimoji="0" lang="sv-SE" altLang="sv-SE" sz="1200" b="0" i="0" u="none" strike="noStrike" kern="1200"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llningar</a:t>
            </a:r>
            <a:endParaRPr kumimoji="0" lang="sv-SE" altLang="sv-SE" sz="1200" b="0" i="0" u="none" strike="noStrike" kern="1200" cap="none" normalizeH="0" baseline="0" dirty="0">
              <a:ln>
                <a:noFill/>
              </a:ln>
              <a:solidFill>
                <a:schemeClr val="tx1"/>
              </a:solidFill>
              <a:effectLst/>
            </a:endParaRPr>
          </a:p>
          <a:p>
            <a:pPr marL="171450" lvl="1" indent="-171450" algn="l" defTabSz="711200">
              <a:lnSpc>
                <a:spcPct val="90000"/>
              </a:lnSpc>
              <a:spcBef>
                <a:spcPct val="0"/>
              </a:spcBef>
              <a:spcAft>
                <a:spcPct val="15000"/>
              </a:spcAft>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Packa upp varor</a:t>
            </a:r>
            <a:endParaRPr kumimoji="0" lang="sv-SE" altLang="sv-SE" sz="1200" b="0" i="0" u="none" strike="noStrike" kern="1200" cap="none" normalizeH="0" baseline="0" dirty="0">
              <a:ln>
                <a:noFill/>
              </a:ln>
              <a:solidFill>
                <a:schemeClr val="tx1"/>
              </a:solidFill>
              <a:effectLst/>
            </a:endParaRPr>
          </a:p>
          <a:p>
            <a:pPr marL="171450" lvl="1" indent="-171450" algn="l" defTabSz="711200">
              <a:lnSpc>
                <a:spcPct val="90000"/>
              </a:lnSpc>
              <a:spcBef>
                <a:spcPct val="0"/>
              </a:spcBef>
              <a:spcAft>
                <a:spcPct val="15000"/>
              </a:spcAft>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r>
              <a:rPr kumimoji="0" lang="sv-SE" altLang="sv-SE" sz="1200" b="0" i="0" u="none" strike="noStrike" kern="1200"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ksarbete/disk mm.</a:t>
            </a:r>
            <a:endParaRPr kumimoji="0" lang="sv-SE" altLang="sv-SE" sz="1200" b="0" i="0" u="none" strike="noStrike" kern="1200" cap="none" normalizeH="0" baseline="0" dirty="0">
              <a:ln>
                <a:noFill/>
              </a:ln>
              <a:solidFill>
                <a:schemeClr val="tx1"/>
              </a:solidFill>
              <a:effectLst/>
            </a:endParaRPr>
          </a:p>
          <a:p>
            <a:pPr marL="171450" lvl="1" indent="-171450" algn="l" defTabSz="711200">
              <a:lnSpc>
                <a:spcPct val="90000"/>
              </a:lnSpc>
              <a:spcBef>
                <a:spcPct val="0"/>
              </a:spcBef>
              <a:spcAft>
                <a:spcPct val="15000"/>
              </a:spcAft>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Administrat</a:t>
            </a:r>
            <a:r>
              <a:rPr kumimoji="0" lang="sv-SE" altLang="sv-SE" sz="1200" b="0" i="0" u="none" strike="noStrike" kern="1200"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endParaRPr kumimoji="0" lang="sv-SE" altLang="sv-SE" sz="1200" b="0" i="0" u="none" strike="noStrike" kern="1200" cap="none" normalizeH="0" baseline="0" dirty="0">
              <a:ln>
                <a:noFill/>
              </a:ln>
              <a:solidFill>
                <a:schemeClr val="tx1"/>
              </a:solidFill>
              <a:effectLst/>
            </a:endParaRPr>
          </a:p>
          <a:p>
            <a:pPr marL="171450" lvl="1" indent="-171450" algn="l" defTabSz="711200">
              <a:lnSpc>
                <a:spcPct val="90000"/>
              </a:lnSpc>
              <a:spcBef>
                <a:spcPct val="0"/>
              </a:spcBef>
              <a:spcAft>
                <a:spcPct val="15000"/>
              </a:spcAft>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Transporter inom S</a:t>
            </a:r>
            <a:r>
              <a:rPr kumimoji="0" lang="sv-SE" altLang="sv-SE" sz="1200" b="0" i="0" u="none" strike="noStrike" kern="1200"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BO till frissa, fotv</a:t>
            </a:r>
            <a:r>
              <a:rPr kumimoji="0" lang="sv-SE" altLang="sv-SE" sz="1200" b="0" i="0" u="none" strike="noStrike" kern="1200"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rd, matsal mm.</a:t>
            </a:r>
            <a:endParaRPr kumimoji="0" lang="sv-SE" altLang="sv-SE" sz="1200" b="0" i="0" u="none" strike="noStrike" kern="1200" cap="none" normalizeH="0" baseline="0" dirty="0">
              <a:ln>
                <a:noFill/>
              </a:ln>
              <a:solidFill>
                <a:schemeClr val="tx1"/>
              </a:solidFill>
              <a:effectLst/>
            </a:endParaRPr>
          </a:p>
          <a:p>
            <a:pPr marL="171450" lvl="1" indent="-171450" algn="l" defTabSz="711200">
              <a:lnSpc>
                <a:spcPct val="90000"/>
              </a:lnSpc>
              <a:spcBef>
                <a:spcPct val="0"/>
              </a:spcBef>
              <a:spcAft>
                <a:spcPct val="15000"/>
              </a:spcAft>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Rulla h</a:t>
            </a:r>
            <a:r>
              <a:rPr kumimoji="0" lang="sv-SE" altLang="sv-SE" sz="1200" b="0" i="0" u="none" strike="noStrike" kern="1200"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 kamma, sk</a:t>
            </a:r>
            <a:r>
              <a:rPr kumimoji="0" lang="sv-SE" altLang="sv-SE" sz="1200" b="0" i="0" u="none" strike="noStrike" kern="1200"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ggv</a:t>
            </a:r>
            <a:r>
              <a:rPr kumimoji="0" lang="sv-SE" altLang="sv-SE" sz="1200" b="0" i="0" u="none" strike="noStrike" kern="1200"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rd</a:t>
            </a:r>
            <a:endParaRPr kumimoji="0" lang="sv-SE" altLang="sv-SE" sz="1200" b="0" i="0" u="none" strike="noStrike" kern="1200" cap="none" normalizeH="0" baseline="0" dirty="0">
              <a:ln>
                <a:noFill/>
              </a:ln>
              <a:solidFill>
                <a:schemeClr val="tx1"/>
              </a:solidFill>
              <a:effectLst/>
            </a:endParaRPr>
          </a:p>
          <a:p>
            <a:pPr marL="171450" lvl="1" indent="-171450" algn="l" defTabSz="711200">
              <a:lnSpc>
                <a:spcPct val="90000"/>
              </a:lnSpc>
              <a:spcBef>
                <a:spcPct val="0"/>
              </a:spcBef>
              <a:spcAft>
                <a:spcPct val="15000"/>
              </a:spcAft>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Aktiviteter</a:t>
            </a:r>
            <a:endParaRPr kumimoji="0" lang="sv-SE" altLang="sv-SE" sz="1200" b="0" i="0" u="none" strike="noStrike" kern="1200" cap="none" normalizeH="0" baseline="0" dirty="0">
              <a:ln>
                <a:noFill/>
              </a:ln>
              <a:solidFill>
                <a:schemeClr val="tx1"/>
              </a:solidFill>
              <a:effectLst/>
            </a:endParaRPr>
          </a:p>
          <a:p>
            <a:pPr marL="171450" lvl="1" indent="-171450" algn="l" defTabSz="711200">
              <a:lnSpc>
                <a:spcPct val="90000"/>
              </a:lnSpc>
              <a:spcBef>
                <a:spcPct val="0"/>
              </a:spcBef>
              <a:spcAft>
                <a:spcPct val="15000"/>
              </a:spcAft>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Handling</a:t>
            </a:r>
            <a:endParaRPr kumimoji="0" lang="sv-SE" altLang="sv-SE" sz="1200" b="0" i="0" u="none" strike="noStrike" kern="1200" cap="none" normalizeH="0" baseline="0" dirty="0">
              <a:ln>
                <a:noFill/>
              </a:ln>
              <a:solidFill>
                <a:schemeClr val="tx1"/>
              </a:solidFill>
              <a:effectLst/>
            </a:endParaRPr>
          </a:p>
          <a:p>
            <a:pPr marL="171450" lvl="1" indent="-171450" algn="l" defTabSz="711200">
              <a:lnSpc>
                <a:spcPct val="90000"/>
              </a:lnSpc>
              <a:spcBef>
                <a:spcPct val="0"/>
              </a:spcBef>
              <a:spcAft>
                <a:spcPct val="15000"/>
              </a:spcAft>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Promenader</a:t>
            </a:r>
            <a:endParaRPr kumimoji="0" lang="sv-SE" altLang="sv-SE" sz="1200" b="0" i="0" u="none" strike="noStrike" kern="1200" cap="none" normalizeH="0" baseline="0" dirty="0">
              <a:ln>
                <a:noFill/>
              </a:ln>
              <a:solidFill>
                <a:schemeClr val="tx1"/>
              </a:solidFill>
              <a:effectLst/>
            </a:endParaRPr>
          </a:p>
          <a:p>
            <a:pPr marL="171450" lvl="1" indent="-171450" algn="l" defTabSz="711200">
              <a:lnSpc>
                <a:spcPct val="90000"/>
              </a:lnSpc>
              <a:spcBef>
                <a:spcPct val="0"/>
              </a:spcBef>
              <a:spcAft>
                <a:spcPct val="15000"/>
              </a:spcAft>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Fixa fika</a:t>
            </a:r>
            <a:endParaRPr kumimoji="0" lang="sv-SE" altLang="sv-SE" sz="1200" b="0" i="0" u="none" strike="noStrike" kern="1200" cap="none" normalizeH="0" baseline="0" dirty="0">
              <a:ln>
                <a:noFill/>
              </a:ln>
              <a:solidFill>
                <a:schemeClr val="tx1"/>
              </a:solidFill>
              <a:effectLst/>
            </a:endParaRPr>
          </a:p>
          <a:p>
            <a:pPr marL="171450" lvl="1" indent="-171450" algn="l" defTabSz="711200">
              <a:lnSpc>
                <a:spcPct val="90000"/>
              </a:lnSpc>
              <a:spcBef>
                <a:spcPct val="0"/>
              </a:spcBef>
              <a:spcAft>
                <a:spcPct val="15000"/>
              </a:spcAft>
              <a:buChar char="•"/>
            </a:pPr>
            <a:r>
              <a:rPr kumimoji="0" lang="sv-SE" altLang="sv-SE" sz="1200" b="0" i="0" u="none" strike="noStrike" kern="1200"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Ombudsroller</a:t>
            </a:r>
            <a:endParaRPr kumimoji="0" lang="sv-SE" altLang="sv-SE" sz="1200" b="0" i="0" u="none" strike="noStrike" kern="1200" cap="none" normalizeH="0" baseline="0" dirty="0">
              <a:ln>
                <a:noFill/>
              </a:ln>
              <a:solidFill>
                <a:schemeClr val="tx1"/>
              </a:solidFill>
              <a:effectLst/>
            </a:endParaRPr>
          </a:p>
          <a:p>
            <a:pPr marL="0" lvl="1" algn="l" defTabSz="711200">
              <a:lnSpc>
                <a:spcPct val="90000"/>
              </a:lnSpc>
              <a:spcBef>
                <a:spcPct val="0"/>
              </a:spcBef>
              <a:spcAft>
                <a:spcPct val="15000"/>
              </a:spcAft>
            </a:pPr>
            <a:endParaRPr lang="sv-SE" sz="1600" kern="1200" dirty="0"/>
          </a:p>
        </p:txBody>
      </p:sp>
      <p:graphicFrame>
        <p:nvGraphicFramePr>
          <p:cNvPr id="6" name="Diagram 5">
            <a:extLst>
              <a:ext uri="{FF2B5EF4-FFF2-40B4-BE49-F238E27FC236}">
                <a16:creationId xmlns:a16="http://schemas.microsoft.com/office/drawing/2014/main" id="{B63CBD6B-3CB7-3769-4B8C-9A697D2978EB}"/>
              </a:ext>
            </a:extLst>
          </p:cNvPr>
          <p:cNvGraphicFramePr/>
          <p:nvPr>
            <p:extLst>
              <p:ext uri="{D42A27DB-BD31-4B8C-83A1-F6EECF244321}">
                <p14:modId xmlns:p14="http://schemas.microsoft.com/office/powerpoint/2010/main" val="2389065095"/>
              </p:ext>
            </p:extLst>
          </p:nvPr>
        </p:nvGraphicFramePr>
        <p:xfrm>
          <a:off x="109730" y="231411"/>
          <a:ext cx="11972540" cy="537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ktangel 6">
            <a:extLst>
              <a:ext uri="{FF2B5EF4-FFF2-40B4-BE49-F238E27FC236}">
                <a16:creationId xmlns:a16="http://schemas.microsoft.com/office/drawing/2014/main" id="{DE064EBB-11E1-0705-79EE-0F263D1E362E}"/>
              </a:ext>
            </a:extLst>
          </p:cNvPr>
          <p:cNvSpPr/>
          <p:nvPr/>
        </p:nvSpPr>
        <p:spPr>
          <a:xfrm>
            <a:off x="1971351" y="899932"/>
            <a:ext cx="2316827" cy="5916356"/>
          </a:xfrm>
          <a:prstGeom prst="rect">
            <a:avLst/>
          </a:prstGeom>
          <a:gradFill flip="none" rotWithShape="1">
            <a:gsLst>
              <a:gs pos="59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eaLnBrk="0" fontAlgn="base" hangingPunct="0">
              <a:spcBef>
                <a:spcPct val="0"/>
              </a:spcBef>
              <a:spcAft>
                <a:spcPct val="0"/>
              </a:spcAft>
            </a:pPr>
            <a:endPar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sv-SE" altLang="sv-SE"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 handledning av v</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rdbitr</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 och undersk</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terskor, st</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djer och deltar i v</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rd- och omsorgsarbete  utifr</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nedanstående av </a:t>
            </a: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Socialstyrelsens kompetensm</a:t>
            </a:r>
            <a:r>
              <a:rPr kumimoji="0" lang="sv-SE" altLang="sv-S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 </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 undersk</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terskor:</a:t>
            </a:r>
          </a:p>
          <a:p>
            <a:pPr lvl="0" eaLnBrk="0" fontAlgn="base" hangingPunct="0">
              <a:spcBef>
                <a:spcPct val="0"/>
              </a:spcBef>
              <a:spcAft>
                <a:spcPct val="0"/>
              </a:spcAft>
            </a:pPr>
            <a:endPar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eaLnBrk="0" fontAlgn="base" hangingPunct="0">
              <a:spcBef>
                <a:spcPct val="0"/>
              </a:spcBef>
              <a:spcAft>
                <a:spcPct val="0"/>
              </a:spcAft>
              <a:buFont typeface="Arial" panose="020B0604020202020204" pitchFamily="34" charset="0"/>
              <a:buChar char="•"/>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St</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dja det dagliga livet</a:t>
            </a:r>
            <a:endParaRPr kumimoji="0" lang="sv-SE" altLang="sv-SE" sz="12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Arial" panose="020B0604020202020204" pitchFamily="34" charset="0"/>
              <a:buChar char="•"/>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 Etik och delaktighet</a:t>
            </a:r>
            <a:endParaRPr kumimoji="0" lang="sv-SE" altLang="sv-SE" sz="12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Arial" panose="020B0604020202020204" pitchFamily="34" charset="0"/>
              <a:buChar char="•"/>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13. Hygien</a:t>
            </a:r>
            <a:endParaRPr kumimoji="0" lang="sv-SE" altLang="sv-SE" sz="12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Arial" panose="020B0604020202020204" pitchFamily="34" charset="0"/>
              <a:buChar char="•"/>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18. M</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ltid och h</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lsan.</a:t>
            </a:r>
          </a:p>
          <a:p>
            <a:pPr lvl="0" eaLnBrk="0" fontAlgn="base" hangingPunct="0">
              <a:spcBef>
                <a:spcPct val="0"/>
              </a:spcBef>
              <a:spcAft>
                <a:spcPct val="0"/>
              </a:spcAft>
            </a:pP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vre och intimhygien</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Hj</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lp vid toabes</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 o dubbelbemanning.</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Servera och ge mat</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Av- o p</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kl</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dning</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Administration av senovic?</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Passrundor/</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verrapportera</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endParaRPr lang="sv-SE" altLang="sv-SE" sz="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sv-SE" altLang="sv-SE" sz="1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Nivå 1</a:t>
            </a:r>
            <a:r>
              <a:rPr lang="sv-SE" altLang="sv-SE"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sv-SE" altLang="sv-SE" sz="1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Bas. </a:t>
            </a:r>
          </a:p>
          <a:p>
            <a:pPr lvl="0" eaLnBrk="0" fontAlgn="base" hangingPunct="0">
              <a:spcBef>
                <a:spcPct val="0"/>
              </a:spcBef>
              <a:spcAft>
                <a:spcPct val="0"/>
              </a:spcAft>
            </a:pPr>
            <a:r>
              <a:rPr lang="sv-SE" altLang="sv-SE"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Ny på jobbet</a:t>
            </a:r>
          </a:p>
          <a:p>
            <a:pPr lvl="0" eaLnBrk="0" fontAlgn="base" hangingPunct="0">
              <a:spcBef>
                <a:spcPct val="0"/>
              </a:spcBef>
              <a:spcAft>
                <a:spcPct val="0"/>
              </a:spcAft>
            </a:pPr>
            <a:endParaRPr kumimoji="0" lang="sv-SE" altLang="sv-SE" sz="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sv-SE" altLang="sv-SE" sz="1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Nivå 2: Grund. </a:t>
            </a:r>
          </a:p>
          <a:p>
            <a:pPr lvl="0" eaLnBrk="0" fontAlgn="base" hangingPunct="0">
              <a:spcBef>
                <a:spcPct val="0"/>
              </a:spcBef>
              <a:spcAft>
                <a:spcPct val="0"/>
              </a:spcAft>
            </a:pPr>
            <a:r>
              <a:rPr lang="sv-SE" altLang="sv-SE"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Arbetar självständigt</a:t>
            </a:r>
          </a:p>
          <a:p>
            <a:pPr lvl="0" eaLnBrk="0" fontAlgn="base" hangingPunct="0">
              <a:spcBef>
                <a:spcPct val="0"/>
              </a:spcBef>
              <a:spcAft>
                <a:spcPct val="0"/>
              </a:spcAft>
            </a:pPr>
            <a:endParaRPr kumimoji="0" lang="sv-SE" altLang="sv-SE" sz="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sv-SE" altLang="sv-SE" sz="1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Nivå 3</a:t>
            </a:r>
            <a:r>
              <a:rPr lang="sv-SE" altLang="sv-SE"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sv-SE" altLang="sv-SE" sz="1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Fördjupad</a:t>
            </a:r>
            <a:endParaRPr kumimoji="0" lang="sv-SE" altLang="sv-SE"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sv-SE" altLang="sv-SE"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Deltar i utvecklingsprojekt och söker VB eller USK-utbildning</a:t>
            </a:r>
            <a:endParaRPr kumimoji="0" lang="sv-SE" altLang="sv-SE" sz="12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sv-SE" altLang="sv-SE" sz="800" b="0" i="0" u="none" strike="noStrike" cap="none" normalizeH="0" baseline="0" dirty="0">
              <a:ln>
                <a:noFill/>
              </a:ln>
              <a:solidFill>
                <a:schemeClr val="tx1"/>
              </a:solidFill>
              <a:effectLst/>
            </a:endParaRPr>
          </a:p>
        </p:txBody>
      </p:sp>
      <p:sp>
        <p:nvSpPr>
          <p:cNvPr id="8" name="Rektangel 7">
            <a:extLst>
              <a:ext uri="{FF2B5EF4-FFF2-40B4-BE49-F238E27FC236}">
                <a16:creationId xmlns:a16="http://schemas.microsoft.com/office/drawing/2014/main" id="{158C8734-A31C-2CBD-7CB4-2101A0245040}"/>
              </a:ext>
            </a:extLst>
          </p:cNvPr>
          <p:cNvSpPr/>
          <p:nvPr/>
        </p:nvSpPr>
        <p:spPr>
          <a:xfrm>
            <a:off x="4351390" y="909726"/>
            <a:ext cx="2328283" cy="5934456"/>
          </a:xfrm>
          <a:prstGeom prst="rect">
            <a:avLst/>
          </a:prstGeom>
          <a:gradFill flip="none" rotWithShape="1">
            <a:gsLst>
              <a:gs pos="48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eaLnBrk="0" fontAlgn="base" hangingPunct="0">
              <a:spcBef>
                <a:spcPct val="0"/>
              </a:spcBef>
              <a:spcAft>
                <a:spcPct val="0"/>
              </a:spcAft>
            </a:pPr>
            <a:endPar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sv-SE" altLang="sv-SE" sz="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kumimoji="0" lang="sv-SE" altLang="sv-SE" sz="11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Niv</a:t>
            </a:r>
            <a:r>
              <a:rPr kumimoji="0" lang="sv-SE" altLang="sv-S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Bas:</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Nyutbild v</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rdbitr</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 </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Utbildning: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rdbitr</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desutbildningen 800 p. </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Erfarenhet</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Ingen/begr</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nsad </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Uppdrag: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Allm</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nna omv</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rdnadsuppgifter</a:t>
            </a:r>
          </a:p>
          <a:p>
            <a:pPr lvl="0" eaLnBrk="0" fontAlgn="base" hangingPunct="0">
              <a:spcBef>
                <a:spcPct val="0"/>
              </a:spcBef>
              <a:spcAft>
                <a:spcPct val="0"/>
              </a:spcAft>
            </a:pPr>
            <a:endParaRPr kumimoji="0" lang="sv-SE" altLang="sv-SE" sz="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Niv</a:t>
            </a:r>
            <a:r>
              <a:rPr kumimoji="0" lang="sv-SE" altLang="sv-S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 Grund </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Beh</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rskar yrket</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Utbildning: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Kopplat till verksamhetens behov, ej po</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nggivande kurser.</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Erfarenhet:</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Yrkesver. minst ett </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Uppdrag: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ansvar, handleder och introducerar praktikanter och servicetj</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nster</a:t>
            </a:r>
          </a:p>
          <a:p>
            <a:pPr lvl="0" eaLnBrk="0" fontAlgn="base" hangingPunct="0">
              <a:spcBef>
                <a:spcPct val="0"/>
              </a:spcBef>
              <a:spcAft>
                <a:spcPct val="0"/>
              </a:spcAft>
            </a:pPr>
            <a:endParaRPr kumimoji="0" lang="sv-SE" altLang="sv-SE" sz="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Niv</a:t>
            </a:r>
            <a:r>
              <a:rPr kumimoji="0" lang="sv-SE" altLang="sv-S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 F</a:t>
            </a:r>
            <a:r>
              <a:rPr kumimoji="0" lang="sv-SE" altLang="sv-S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rdjupad</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Arbetar sj</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lvst</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ndigt</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Utbildning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Kopplat till verksamhetens behov, ej po</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nggivande kurser.</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Erfarenhet</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altLang="sv-SE"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Y</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rkesver. minst ett </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Uppdrag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Deltar i utvecklingsarb</a:t>
            </a:r>
          </a:p>
          <a:p>
            <a:pPr lvl="0" eaLnBrk="0" fontAlgn="base" hangingPunct="0">
              <a:spcBef>
                <a:spcPct val="0"/>
              </a:spcBef>
              <a:spcAft>
                <a:spcPct val="0"/>
              </a:spcAft>
            </a:pPr>
            <a:endParaRPr kumimoji="0" lang="sv-SE" altLang="sv-SE" sz="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Niv</a:t>
            </a:r>
            <a:r>
              <a:rPr kumimoji="0" lang="sv-SE" altLang="sv-S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4: Specialist</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Bidrar med kunskap, </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Erfarenhet:</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rig yrkeserfar. </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Uppdrag: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Verksamhetsresurs inom specifika arbetsomr</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den. </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rjar USK- utbildning</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endParaRPr kumimoji="0" lang="sv-SE" altLang="sv-SE" sz="800" b="0" i="0" u="none" strike="noStrike" cap="none" normalizeH="0" baseline="0" dirty="0">
              <a:ln>
                <a:noFill/>
              </a:ln>
              <a:solidFill>
                <a:schemeClr val="tx1"/>
              </a:solidFill>
              <a:effectLst/>
            </a:endParaRPr>
          </a:p>
          <a:p>
            <a:pPr lvl="0" eaLnBrk="0" fontAlgn="base" hangingPunct="0">
              <a:spcBef>
                <a:spcPct val="0"/>
              </a:spcBef>
              <a:spcAft>
                <a:spcPct val="0"/>
              </a:spcAft>
            </a:pPr>
            <a:endParaRPr kumimoji="0" lang="sv-SE" altLang="sv-SE" sz="120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pP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endPar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kumimoji="0" lang="sv-SE" altLang="sv-SE" sz="1400" b="0" i="0" u="none" strike="noStrike" cap="none" normalizeH="0" baseline="0" dirty="0">
              <a:ln>
                <a:noFill/>
              </a:ln>
              <a:solidFill>
                <a:schemeClr val="tx1"/>
              </a:solidFill>
              <a:effectLst/>
            </a:endParaRPr>
          </a:p>
        </p:txBody>
      </p:sp>
      <p:sp>
        <p:nvSpPr>
          <p:cNvPr id="9" name="Rektangel 8">
            <a:extLst>
              <a:ext uri="{FF2B5EF4-FFF2-40B4-BE49-F238E27FC236}">
                <a16:creationId xmlns:a16="http://schemas.microsoft.com/office/drawing/2014/main" id="{8FEF4247-579A-1297-BA67-5510F0B14B0A}"/>
              </a:ext>
            </a:extLst>
          </p:cNvPr>
          <p:cNvSpPr/>
          <p:nvPr/>
        </p:nvSpPr>
        <p:spPr>
          <a:xfrm>
            <a:off x="9921650" y="904128"/>
            <a:ext cx="2160620" cy="5916356"/>
          </a:xfrm>
          <a:prstGeom prst="rect">
            <a:avLst/>
          </a:prstGeom>
          <a:gradFill flip="none" rotWithShape="1">
            <a:gsLst>
              <a:gs pos="0">
                <a:schemeClr val="accent1">
                  <a:lumMod val="0"/>
                  <a:lumOff val="100000"/>
                </a:schemeClr>
              </a:gs>
              <a:gs pos="77000">
                <a:schemeClr val="accent1">
                  <a:lumMod val="0"/>
                  <a:lumOff val="100000"/>
                </a:schemeClr>
              </a:gs>
              <a:gs pos="100000">
                <a:schemeClr val="accent1">
                  <a:lumMod val="100000"/>
                </a:schemeClr>
              </a:gs>
            </a:gsLst>
            <a:path path="circle">
              <a:fillToRect l="50000" t="-80000" r="50000" b="180000"/>
            </a:path>
            <a:tileRect/>
          </a:gra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eaLnBrk="0" fontAlgn="base" hangingPunct="0">
              <a:spcBef>
                <a:spcPct val="0"/>
              </a:spcBef>
              <a:spcAft>
                <a:spcPct val="0"/>
              </a:spcAft>
            </a:pPr>
            <a:endPar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sv-SE" altLang="sv-SE" sz="11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Utbildning:</a:t>
            </a:r>
          </a:p>
          <a:p>
            <a:pPr lvl="0" eaLnBrk="0" fontAlgn="base" hangingPunct="0">
              <a:spcBef>
                <a:spcPct val="0"/>
              </a:spcBef>
              <a:spcAft>
                <a:spcPct val="0"/>
              </a:spcAft>
            </a:pPr>
            <a:r>
              <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Vidareutbildad undersköterska</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Eftergymnasial utbildning, 2-</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å</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rig YH-utbildning eller h</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ö</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gskoleutbildning.</a:t>
            </a:r>
            <a:endParaRPr kumimoji="0" lang="sv-SE" altLang="sv-SE" sz="1400" b="0" i="0" u="none" strike="noStrike" cap="none" normalizeH="0" baseline="0" dirty="0">
              <a:ln>
                <a:noFill/>
              </a:ln>
              <a:solidFill>
                <a:schemeClr val="tx1"/>
              </a:solidFill>
              <a:effectLst/>
            </a:endParaRPr>
          </a:p>
          <a:p>
            <a:pPr lvl="0" eaLnBrk="0" fontAlgn="base" hangingPunct="0">
              <a:spcBef>
                <a:spcPct val="0"/>
              </a:spcBef>
              <a:spcAft>
                <a:spcPct val="0"/>
              </a:spcAft>
            </a:pP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Demensv</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å</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rdsutvecklare</a:t>
            </a:r>
            <a:endParaRPr kumimoji="0" lang="sv-SE" altLang="sv-SE" sz="1400" b="0" i="0" u="none" strike="noStrike" cap="none" normalizeH="0" baseline="0" dirty="0">
              <a:ln>
                <a:noFill/>
              </a:ln>
              <a:solidFill>
                <a:schemeClr val="tx1"/>
              </a:solidFill>
              <a:effectLst/>
            </a:endParaRPr>
          </a:p>
          <a:p>
            <a:pPr lvl="0" eaLnBrk="0" fontAlgn="base" hangingPunct="0">
              <a:spcBef>
                <a:spcPct val="0"/>
              </a:spcBef>
              <a:spcAft>
                <a:spcPct val="0"/>
              </a:spcAft>
            </a:pP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Specialist multisjuka </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ä</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ldre</a:t>
            </a:r>
            <a:endParaRPr kumimoji="0" lang="sv-SE" altLang="sv-SE" sz="1400" b="0" i="0" u="none" strike="noStrike" cap="none" normalizeH="0" baseline="0" dirty="0">
              <a:ln>
                <a:noFill/>
              </a:ln>
              <a:solidFill>
                <a:schemeClr val="tx1"/>
              </a:solidFill>
              <a:effectLst/>
            </a:endParaRPr>
          </a:p>
          <a:p>
            <a:pPr lvl="0" eaLnBrk="0" fontAlgn="base" hangingPunct="0">
              <a:spcBef>
                <a:spcPct val="0"/>
              </a:spcBef>
              <a:spcAft>
                <a:spcPct val="0"/>
              </a:spcAft>
            </a:pP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Palliativ v</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å</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rd</a:t>
            </a:r>
            <a:endParaRPr kumimoji="0" lang="sv-SE" altLang="sv-SE" sz="1400" b="0" i="0" u="none" strike="noStrike" cap="none" normalizeH="0" baseline="0" dirty="0">
              <a:ln>
                <a:noFill/>
              </a:ln>
              <a:solidFill>
                <a:schemeClr val="tx1"/>
              </a:solidFill>
              <a:effectLst/>
            </a:endParaRPr>
          </a:p>
          <a:p>
            <a:pPr lvl="0" eaLnBrk="0" fontAlgn="base" hangingPunct="0">
              <a:spcBef>
                <a:spcPct val="0"/>
              </a:spcBef>
              <a:spcAft>
                <a:spcPct val="0"/>
              </a:spcAft>
            </a:pP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St</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ö</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dpedagog</a:t>
            </a:r>
          </a:p>
          <a:p>
            <a:pPr lvl="0" eaLnBrk="0" fontAlgn="base" hangingPunct="0">
              <a:spcBef>
                <a:spcPct val="0"/>
              </a:spcBef>
              <a:spcAft>
                <a:spcPct val="0"/>
              </a:spcAft>
            </a:pPr>
            <a:endParaRPr kumimoji="0" lang="sv-SE" altLang="sv-SE" sz="800" b="0" i="0" u="none" strike="noStrike" cap="none" normalizeH="0" baseline="0" dirty="0">
              <a:ln>
                <a:noFill/>
              </a:ln>
              <a:solidFill>
                <a:schemeClr val="tx1"/>
              </a:solidFill>
              <a:effectLst/>
            </a:endParaRPr>
          </a:p>
          <a:p>
            <a:pPr lvl="0" eaLnBrk="0" fontAlgn="base" hangingPunct="0">
              <a:spcBef>
                <a:spcPct val="0"/>
              </a:spcBef>
              <a:spcAft>
                <a:spcPct val="0"/>
              </a:spcAft>
            </a:pPr>
            <a:r>
              <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Erfarenhet:</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å</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å</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rig yrkeserfarenhet.</a:t>
            </a:r>
          </a:p>
          <a:p>
            <a:pPr lvl="0" eaLnBrk="0" fontAlgn="base" hangingPunct="0">
              <a:spcBef>
                <a:spcPct val="0"/>
              </a:spcBef>
              <a:spcAft>
                <a:spcPct val="0"/>
              </a:spcAft>
            </a:pPr>
            <a:endParaRPr kumimoji="0" lang="sv-SE" altLang="sv-SE" sz="800" b="0" i="0" u="none" strike="noStrike" cap="none" normalizeH="0" baseline="0" dirty="0">
              <a:ln>
                <a:noFill/>
              </a:ln>
              <a:solidFill>
                <a:schemeClr val="tx1"/>
              </a:solidFill>
              <a:effectLst/>
            </a:endParaRPr>
          </a:p>
          <a:p>
            <a:pPr lvl="0" eaLnBrk="0" fontAlgn="base" hangingPunct="0">
              <a:spcBef>
                <a:spcPct val="0"/>
              </a:spcBef>
              <a:spcAft>
                <a:spcPct val="0"/>
              </a:spcAft>
            </a:pPr>
            <a:r>
              <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Uppdrag:</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verksamhetsresurs inom specifikt kompetensomr</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å</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 R</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å</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dgivande och arbetar </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ö</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vergripenade inom kompetensomr</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å</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det, utbildar kollegor, anh</a:t>
            </a:r>
            <a:r>
              <a:rPr lang="sv-SE" altLang="sv-S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ö</a:t>
            </a:r>
            <a:r>
              <a:rPr lang="sv-SE" altLang="sv-SE"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riga. Leder kvalitets- och utvecklingsarbete.</a:t>
            </a:r>
            <a:endParaRPr kumimoji="0" lang="sv-SE" altLang="sv-SE" sz="1400" b="0" i="0" u="none" strike="noStrike" cap="none" normalizeH="0" baseline="0" dirty="0">
              <a:ln>
                <a:noFill/>
              </a:ln>
              <a:solidFill>
                <a:schemeClr val="tx1"/>
              </a:solidFill>
              <a:effectLst/>
              <a:latin typeface="Arial" panose="020B0604020202020204" pitchFamily="34" charset="0"/>
            </a:endParaRPr>
          </a:p>
        </p:txBody>
      </p:sp>
      <p:sp>
        <p:nvSpPr>
          <p:cNvPr id="11" name="Rektangel 10">
            <a:extLst>
              <a:ext uri="{FF2B5EF4-FFF2-40B4-BE49-F238E27FC236}">
                <a16:creationId xmlns:a16="http://schemas.microsoft.com/office/drawing/2014/main" id="{CAFBAC36-D21D-D390-0C37-D4DC1D0646BA}"/>
              </a:ext>
            </a:extLst>
          </p:cNvPr>
          <p:cNvSpPr/>
          <p:nvPr/>
        </p:nvSpPr>
        <p:spPr>
          <a:xfrm>
            <a:off x="6780668" y="904128"/>
            <a:ext cx="3028730" cy="5916356"/>
          </a:xfrm>
          <a:prstGeom prst="rect">
            <a:avLst/>
          </a:prstGeom>
          <a:gradFill flip="none" rotWithShape="1">
            <a:gsLst>
              <a:gs pos="0">
                <a:schemeClr val="accent1">
                  <a:lumMod val="0"/>
                  <a:lumOff val="100000"/>
                </a:schemeClr>
              </a:gs>
              <a:gs pos="83000">
                <a:schemeClr val="accent1">
                  <a:lumMod val="0"/>
                  <a:lumOff val="100000"/>
                </a:schemeClr>
              </a:gs>
              <a:gs pos="100000">
                <a:schemeClr val="accent1">
                  <a:lumMod val="100000"/>
                </a:schemeClr>
              </a:gs>
            </a:gsLst>
            <a:path path="circle">
              <a:fillToRect l="50000" t="-80000" r="50000" b="180000"/>
            </a:path>
            <a:tileRect/>
          </a:gra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eaLnBrk="0" fontAlgn="base" hangingPunct="0">
              <a:spcBef>
                <a:spcPct val="0"/>
              </a:spcBef>
              <a:spcAft>
                <a:spcPct val="0"/>
              </a:spcAft>
            </a:pPr>
            <a:endPar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kumimoji="0" lang="sv-SE" altLang="sv-SE" sz="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Niv</a:t>
            </a:r>
            <a:r>
              <a:rPr kumimoji="0" lang="sv-SE" altLang="sv-S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Bas, Socialstyrelsens 28 kompetensm</a:t>
            </a:r>
            <a:r>
              <a:rPr kumimoji="0" lang="sv-SE" altLang="sv-S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 (USK)</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Nyutbildad undersköterska.</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Utbildning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Godk</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nd V</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rd- o omsorgsprogram.</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Erfarenhet:</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Ingen/begr</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nsad yrkeserfarenhet.</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Uppdrag: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Allm</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nna omv</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rdnadsuppgifter, kontakt manskap, deltar i kvalitetsarbete.</a:t>
            </a:r>
          </a:p>
          <a:p>
            <a:pPr lvl="0" eaLnBrk="0" fontAlgn="base" hangingPunct="0">
              <a:spcBef>
                <a:spcPct val="0"/>
              </a:spcBef>
              <a:spcAft>
                <a:spcPct val="0"/>
              </a:spcAft>
            </a:pPr>
            <a:endParaRPr kumimoji="0" lang="sv-SE" altLang="sv-SE" sz="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Niv</a:t>
            </a:r>
            <a:r>
              <a:rPr kumimoji="0" lang="sv-SE" altLang="sv-S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 Grund</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Beh</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rskar yrket</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Utbildning: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Kopplat till verksamhetens behov, ej po</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nggivande kurser, ex. handledarutbildning.</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Erfarenhet:</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Yrkesverksam i minst ett </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endParaRPr kumimoji="0" lang="sv-SE" altLang="sv-SE" sz="12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Uppdrag: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ansvar inom specifika kunskapsomr</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den, handleder och introducerar studerande/nyanst</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llda.</a:t>
            </a:r>
          </a:p>
          <a:p>
            <a:pPr lvl="0" eaLnBrk="0" fontAlgn="base" hangingPunct="0">
              <a:spcBef>
                <a:spcPct val="0"/>
              </a:spcBef>
              <a:spcAft>
                <a:spcPct val="0"/>
              </a:spcAft>
            </a:pPr>
            <a:endParaRPr kumimoji="0" lang="sv-SE" altLang="sv-SE" sz="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Niv</a:t>
            </a:r>
            <a:r>
              <a:rPr kumimoji="0" lang="sv-SE" altLang="sv-S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 F</a:t>
            </a:r>
            <a:r>
              <a:rPr kumimoji="0" lang="sv-SE" altLang="sv-S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rdjupad</a:t>
            </a:r>
            <a:endParaRPr lang="sv-SE" altLang="sv-SE" sz="1200" dirty="0">
              <a:solidFill>
                <a:schemeClr val="tx1"/>
              </a:solidFill>
            </a:endParaRPr>
          </a:p>
          <a:p>
            <a:pPr lvl="0" eaLnBrk="0" fontAlgn="base" hangingPunct="0">
              <a:spcBef>
                <a:spcPct val="0"/>
              </a:spcBef>
              <a:spcAft>
                <a:spcPct val="0"/>
              </a:spcAft>
            </a:pP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Arbetar sj</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lvst</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ndigt och deltar i definierat ansvarsomr</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 ex. kvalitetsombud.</a:t>
            </a:r>
            <a:endParaRPr lang="sv-SE" altLang="sv-SE" sz="1200" dirty="0">
              <a:solidFill>
                <a:schemeClr val="tx1"/>
              </a:solidFill>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Utbildning: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Kopplat till verksamhetens behov, ej po</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ä</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nggivande kurser ex. palliativ fortbildning, BPSD administrat</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endParaRPr lang="sv-SE" altLang="sv-SE" sz="1200" dirty="0">
              <a:solidFill>
                <a:schemeClr val="tx1"/>
              </a:solidFill>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Erfarenhet:</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Yrkesverksam i minst ett </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endParaRPr lang="sv-SE" altLang="sv-SE" sz="1200" dirty="0">
              <a:solidFill>
                <a:schemeClr val="tx1"/>
              </a:solidFill>
            </a:endParaRPr>
          </a:p>
          <a:p>
            <a:pPr lvl="0" eaLnBrk="0" fontAlgn="base" hangingPunct="0">
              <a:spcBef>
                <a:spcPct val="0"/>
              </a:spcBef>
              <a:spcAft>
                <a:spcPct val="0"/>
              </a:spcAft>
            </a:pPr>
            <a:r>
              <a:rPr kumimoji="0" lang="sv-SE" altLang="sv-SE"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Uppdrag:</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F</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rdjupad kunskap inom ett eller flera specifika omr</a:t>
            </a:r>
            <a:r>
              <a:rPr kumimoji="0" lang="sv-SE" altLang="sv-S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a:t>
            </a:r>
            <a:r>
              <a:rPr kumimoji="0" lang="sv-SE" altLang="sv-SE"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den, driver kvalitetsarbete</a:t>
            </a:r>
            <a:endParaRPr kumimoji="0" lang="sv-SE" altLang="sv-SE" sz="120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pPr>
            <a:endParaRPr kumimoji="0" lang="sv-SE" altLang="sv-SE" sz="80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pPr>
            <a:endParaRPr kumimoji="0" lang="sv-SE" altLang="sv-SE" sz="100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pPr>
            <a:endParaRPr kumimoji="0" lang="sv-SE" altLang="sv-SE" sz="14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8">
            <p14:nvContentPartPr>
              <p14:cNvPr id="18" name="Pennanteckning 17">
                <a:extLst>
                  <a:ext uri="{FF2B5EF4-FFF2-40B4-BE49-F238E27FC236}">
                    <a16:creationId xmlns:a16="http://schemas.microsoft.com/office/drawing/2014/main" id="{B148106B-1113-1AB7-3BB7-9812B285CF34}"/>
                  </a:ext>
                </a:extLst>
              </p14:cNvPr>
              <p14:cNvContentPartPr/>
              <p14:nvPr/>
            </p14:nvContentPartPr>
            <p14:xfrm>
              <a:off x="8019288" y="1353096"/>
              <a:ext cx="360" cy="360"/>
            </p14:xfrm>
          </p:contentPart>
        </mc:Choice>
        <mc:Fallback xmlns="">
          <p:pic>
            <p:nvPicPr>
              <p:cNvPr id="18" name="Pennanteckning 17">
                <a:extLst>
                  <a:ext uri="{FF2B5EF4-FFF2-40B4-BE49-F238E27FC236}">
                    <a16:creationId xmlns:a16="http://schemas.microsoft.com/office/drawing/2014/main" id="{B148106B-1113-1AB7-3BB7-9812B285CF34}"/>
                  </a:ext>
                </a:extLst>
              </p:cNvPr>
              <p:cNvPicPr/>
              <p:nvPr/>
            </p:nvPicPr>
            <p:blipFill>
              <a:blip r:embed="rId9"/>
              <a:stretch>
                <a:fillRect/>
              </a:stretch>
            </p:blipFill>
            <p:spPr>
              <a:xfrm>
                <a:off x="8013168" y="1346976"/>
                <a:ext cx="12600" cy="12600"/>
              </a:xfrm>
              <a:prstGeom prst="rect">
                <a:avLst/>
              </a:prstGeom>
            </p:spPr>
          </p:pic>
        </mc:Fallback>
      </mc:AlternateContent>
      <p:sp>
        <p:nvSpPr>
          <p:cNvPr id="25" name="Rektangel 24">
            <a:extLst>
              <a:ext uri="{FF2B5EF4-FFF2-40B4-BE49-F238E27FC236}">
                <a16:creationId xmlns:a16="http://schemas.microsoft.com/office/drawing/2014/main" id="{0B2A46F0-F109-7D89-0B01-C349EC79E9B6}"/>
              </a:ext>
            </a:extLst>
          </p:cNvPr>
          <p:cNvSpPr/>
          <p:nvPr/>
        </p:nvSpPr>
        <p:spPr>
          <a:xfrm>
            <a:off x="4341366" y="903818"/>
            <a:ext cx="2328283" cy="529918"/>
          </a:xfrm>
          <a:prstGeom prst="rect">
            <a:avLst/>
          </a:prstGeom>
          <a:gradFill flip="none" rotWithShape="1">
            <a:gsLst>
              <a:gs pos="59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Kan få delegering </a:t>
            </a:r>
            <a:r>
              <a:rPr lang="sv-SE" altLang="sv-SE" sz="1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(ej insulin)</a:t>
            </a:r>
          </a:p>
          <a:p>
            <a:pPr lvl="0" eaLnBrk="0" fontAlgn="base" hangingPunct="0">
              <a:spcBef>
                <a:spcPct val="0"/>
              </a:spcBef>
              <a:spcAft>
                <a:spcPct val="0"/>
              </a:spcAft>
            </a:pPr>
            <a:r>
              <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Ej fast omsorgskontakt</a:t>
            </a:r>
          </a:p>
        </p:txBody>
      </p:sp>
      <p:sp>
        <p:nvSpPr>
          <p:cNvPr id="26" name="Rektangel 25">
            <a:extLst>
              <a:ext uri="{FF2B5EF4-FFF2-40B4-BE49-F238E27FC236}">
                <a16:creationId xmlns:a16="http://schemas.microsoft.com/office/drawing/2014/main" id="{3670A9F9-D836-434A-BDFC-FE7E55BF32AE}"/>
              </a:ext>
            </a:extLst>
          </p:cNvPr>
          <p:cNvSpPr/>
          <p:nvPr/>
        </p:nvSpPr>
        <p:spPr>
          <a:xfrm>
            <a:off x="6791926" y="909726"/>
            <a:ext cx="3028730" cy="533804"/>
          </a:xfrm>
          <a:prstGeom prst="rect">
            <a:avLst/>
          </a:prstGeom>
          <a:gradFill flip="none" rotWithShape="1">
            <a:gsLst>
              <a:gs pos="0">
                <a:schemeClr val="accent1">
                  <a:lumMod val="0"/>
                  <a:lumOff val="100000"/>
                </a:schemeClr>
              </a:gs>
              <a:gs pos="83000">
                <a:schemeClr val="accent1">
                  <a:lumMod val="0"/>
                  <a:lumOff val="100000"/>
                </a:schemeClr>
              </a:gs>
              <a:gs pos="100000">
                <a:schemeClr val="accent1">
                  <a:lumMod val="100000"/>
                </a:schemeClr>
              </a:gs>
            </a:gsLst>
            <a:path path="circle">
              <a:fillToRect l="50000" t="-80000" r="50000" b="180000"/>
            </a:path>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Delegering (</a:t>
            </a:r>
            <a:r>
              <a:rPr lang="sv-SE" altLang="sv-SE" sz="1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inkl</a:t>
            </a:r>
            <a:r>
              <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insulin)</a:t>
            </a:r>
          </a:p>
          <a:p>
            <a:pPr lvl="0" eaLnBrk="0" fontAlgn="base" hangingPunct="0">
              <a:spcBef>
                <a:spcPct val="0"/>
              </a:spcBef>
              <a:spcAft>
                <a:spcPct val="0"/>
              </a:spcAft>
            </a:pPr>
            <a:r>
              <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Fast omsorgskontakt</a:t>
            </a:r>
          </a:p>
        </p:txBody>
      </p:sp>
      <p:sp>
        <p:nvSpPr>
          <p:cNvPr id="27" name="Rektangel 26">
            <a:extLst>
              <a:ext uri="{FF2B5EF4-FFF2-40B4-BE49-F238E27FC236}">
                <a16:creationId xmlns:a16="http://schemas.microsoft.com/office/drawing/2014/main" id="{04233FD0-41F8-91F2-51D9-43E9F6059C1A}"/>
              </a:ext>
            </a:extLst>
          </p:cNvPr>
          <p:cNvSpPr/>
          <p:nvPr/>
        </p:nvSpPr>
        <p:spPr>
          <a:xfrm>
            <a:off x="2008707" y="919520"/>
            <a:ext cx="2279471" cy="524010"/>
          </a:xfrm>
          <a:prstGeom prst="rect">
            <a:avLst/>
          </a:prstGeom>
          <a:gradFill flip="none" rotWithShape="1">
            <a:gsLst>
              <a:gs pos="59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Kan få delegering </a:t>
            </a:r>
            <a:r>
              <a:rPr lang="sv-SE" altLang="sv-SE" sz="1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(ej insulin)</a:t>
            </a:r>
          </a:p>
          <a:p>
            <a:pPr lvl="0" eaLnBrk="0" fontAlgn="base" hangingPunct="0">
              <a:spcBef>
                <a:spcPct val="0"/>
              </a:spcBef>
              <a:spcAft>
                <a:spcPct val="0"/>
              </a:spcAft>
            </a:pPr>
            <a:r>
              <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Ej fast omsorgskontakt</a:t>
            </a:r>
          </a:p>
        </p:txBody>
      </p:sp>
      <p:sp>
        <p:nvSpPr>
          <p:cNvPr id="28" name="Rektangel 27">
            <a:extLst>
              <a:ext uri="{FF2B5EF4-FFF2-40B4-BE49-F238E27FC236}">
                <a16:creationId xmlns:a16="http://schemas.microsoft.com/office/drawing/2014/main" id="{A024B859-220B-F2AB-42F7-DBC34F152953}"/>
              </a:ext>
            </a:extLst>
          </p:cNvPr>
          <p:cNvSpPr/>
          <p:nvPr/>
        </p:nvSpPr>
        <p:spPr>
          <a:xfrm>
            <a:off x="9941413" y="899932"/>
            <a:ext cx="2138867" cy="533804"/>
          </a:xfrm>
          <a:prstGeom prst="rect">
            <a:avLst/>
          </a:prstGeom>
          <a:gradFill flip="none" rotWithShape="1">
            <a:gsLst>
              <a:gs pos="0">
                <a:schemeClr val="accent1">
                  <a:lumMod val="0"/>
                  <a:lumOff val="100000"/>
                </a:schemeClr>
              </a:gs>
              <a:gs pos="83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sv-SE" altLang="sv-SE"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Undersköterska med specialistuppdrag</a:t>
            </a:r>
          </a:p>
        </p:txBody>
      </p:sp>
      <p:sp>
        <p:nvSpPr>
          <p:cNvPr id="5" name="textruta 4">
            <a:extLst>
              <a:ext uri="{FF2B5EF4-FFF2-40B4-BE49-F238E27FC236}">
                <a16:creationId xmlns:a16="http://schemas.microsoft.com/office/drawing/2014/main" id="{EF0A183D-6A9A-6AFA-0843-193CE8F3FD55}"/>
              </a:ext>
            </a:extLst>
          </p:cNvPr>
          <p:cNvSpPr txBox="1"/>
          <p:nvPr/>
        </p:nvSpPr>
        <p:spPr>
          <a:xfrm>
            <a:off x="301752" y="5111496"/>
            <a:ext cx="1468011" cy="1261872"/>
          </a:xfrm>
          <a:prstGeom prst="rect">
            <a:avLst/>
          </a:prstGeom>
          <a:noFill/>
        </p:spPr>
        <p:txBody>
          <a:bodyPr wrap="square" rtlCol="0">
            <a:spAutoFit/>
          </a:bodyPr>
          <a:lstStyle/>
          <a:p>
            <a:endParaRPr lang="sv-SE" dirty="0"/>
          </a:p>
        </p:txBody>
      </p:sp>
      <p:graphicFrame>
        <p:nvGraphicFramePr>
          <p:cNvPr id="12" name="Diagram 11">
            <a:extLst>
              <a:ext uri="{FF2B5EF4-FFF2-40B4-BE49-F238E27FC236}">
                <a16:creationId xmlns:a16="http://schemas.microsoft.com/office/drawing/2014/main" id="{5AAC3272-EC95-9E5A-9579-0839FE426F1F}"/>
              </a:ext>
            </a:extLst>
          </p:cNvPr>
          <p:cNvGraphicFramePr/>
          <p:nvPr/>
        </p:nvGraphicFramePr>
        <p:xfrm>
          <a:off x="134538" y="4480560"/>
          <a:ext cx="1751993" cy="219470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229200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75555875-AA82-5A12-23BC-496BC27A859D}"/>
              </a:ext>
            </a:extLst>
          </p:cNvPr>
          <p:cNvSpPr>
            <a:spLocks noGrp="1"/>
          </p:cNvSpPr>
          <p:nvPr>
            <p:ph type="title"/>
          </p:nvPr>
        </p:nvSpPr>
        <p:spPr>
          <a:xfrm>
            <a:off x="6096000" y="1828800"/>
            <a:ext cx="6016978" cy="3465689"/>
          </a:xfrm>
        </p:spPr>
        <p:txBody>
          <a:bodyPr>
            <a:normAutofit/>
          </a:bodyPr>
          <a:lstStyle/>
          <a:p>
            <a:pPr algn="ctr"/>
            <a:r>
              <a:rPr lang="sv-SE" dirty="0"/>
              <a:t>Vardaga</a:t>
            </a:r>
            <a:br>
              <a:rPr lang="sv-SE" dirty="0"/>
            </a:br>
            <a:r>
              <a:rPr lang="sv-SE" dirty="0"/>
              <a:t>- Kvarnbacken</a:t>
            </a:r>
            <a:br>
              <a:rPr lang="sv-SE" dirty="0"/>
            </a:br>
            <a:br>
              <a:rPr lang="sv-SE" dirty="0"/>
            </a:br>
            <a:br>
              <a:rPr lang="sv-SE" dirty="0"/>
            </a:br>
            <a:r>
              <a:rPr lang="sv-SE" sz="1200" b="0" i="1" dirty="0">
                <a:hlinkClick r:id="rId3">
                  <a:extLst>
                    <a:ext uri="{A12FA001-AC4F-418D-AE19-62706E023703}">
                      <ahyp:hlinkClr xmlns:ahyp="http://schemas.microsoft.com/office/drawing/2018/hyperlinkcolor" val="tx"/>
                    </a:ext>
                  </a:extLst>
                </a:hlinkClick>
              </a:rPr>
              <a:t>Dela upp arbetsuppgifter mellan olika yrken i äldreomsorgen</a:t>
            </a:r>
            <a:endParaRPr lang="sv-SE" sz="1200" b="0" i="1" dirty="0"/>
          </a:p>
        </p:txBody>
      </p:sp>
      <p:pic>
        <p:nvPicPr>
          <p:cNvPr id="3" name="Platshållare för bild 2" descr="En bild som visar utomhus, byggnad, växt, fönster&#10;&#10;AI-genererat innehåll kan vara felaktigt.">
            <a:extLst>
              <a:ext uri="{FF2B5EF4-FFF2-40B4-BE49-F238E27FC236}">
                <a16:creationId xmlns:a16="http://schemas.microsoft.com/office/drawing/2014/main" id="{07BB419F-3A01-3C1E-4D39-404D3F8A01AF}"/>
              </a:ext>
            </a:extLst>
          </p:cNvPr>
          <p:cNvPicPr>
            <a:picLocks noGrp="1" noChangeAspect="1"/>
          </p:cNvPicPr>
          <p:nvPr>
            <p:ph type="pic" idx="1"/>
          </p:nvPr>
        </p:nvPicPr>
        <p:blipFill>
          <a:blip r:embed="rId4"/>
          <a:srcRect l="20352" r="20352"/>
          <a:stretch>
            <a:fillRect/>
          </a:stretch>
        </p:blipFill>
        <p:spPr/>
      </p:pic>
      <p:pic>
        <p:nvPicPr>
          <p:cNvPr id="2" name="Picture 3">
            <a:extLst>
              <a:ext uri="{FF2B5EF4-FFF2-40B4-BE49-F238E27FC236}">
                <a16:creationId xmlns:a16="http://schemas.microsoft.com/office/drawing/2014/main" id="{F2871831-6021-C32E-DBC8-6D1F66AB2987}"/>
              </a:ext>
            </a:extLst>
          </p:cNvPr>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310965" y="5913344"/>
            <a:ext cx="2523600" cy="615600"/>
          </a:xfrm>
          <a:prstGeom prst="rect">
            <a:avLst/>
          </a:prstGeom>
          <a:noFill/>
          <a:extLst>
            <a:ext uri="{909E8E84-426E-40DD-AFC4-6F175D3DCCD1}">
              <a14:hiddenFill xmlns:a14="http://schemas.microsoft.com/office/drawing/2010/main">
                <a:solidFill>
                  <a:srgbClr val="FFFFFF"/>
                </a:solidFill>
              </a14:hiddenFill>
            </a:ext>
          </a:extLst>
        </p:spPr>
      </p:pic>
      <p:sp>
        <p:nvSpPr>
          <p:cNvPr id="10" name="Rubrik 6">
            <a:extLst>
              <a:ext uri="{FF2B5EF4-FFF2-40B4-BE49-F238E27FC236}">
                <a16:creationId xmlns:a16="http://schemas.microsoft.com/office/drawing/2014/main" id="{5935B9C9-9CDE-62D7-1F32-097D104C4CE9}"/>
              </a:ext>
            </a:extLst>
          </p:cNvPr>
          <p:cNvSpPr txBox="1">
            <a:spLocks/>
          </p:cNvSpPr>
          <p:nvPr/>
        </p:nvSpPr>
        <p:spPr>
          <a:xfrm>
            <a:off x="6588947" y="451555"/>
            <a:ext cx="5268091" cy="848618"/>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000" b="1" i="0" kern="1200" spc="0" baseline="0">
                <a:solidFill>
                  <a:schemeClr val="tx1"/>
                </a:solidFill>
                <a:latin typeface="Arial" panose="020B0604020202020204" pitchFamily="34" charset="0"/>
                <a:ea typeface="+mj-ea"/>
                <a:cs typeface="Arial Narrow" panose="020B0604020202020204" pitchFamily="34" charset="0"/>
              </a:defRPr>
            </a:lvl1pPr>
          </a:lstStyle>
          <a:p>
            <a:pPr algn="ctr"/>
            <a:r>
              <a:rPr lang="sv-SE" dirty="0"/>
              <a:t>Goda exempel..</a:t>
            </a:r>
          </a:p>
        </p:txBody>
      </p:sp>
    </p:spTree>
    <p:extLst>
      <p:ext uri="{BB962C8B-B14F-4D97-AF65-F5344CB8AC3E}">
        <p14:creationId xmlns:p14="http://schemas.microsoft.com/office/powerpoint/2010/main" val="3681751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person, klädsel, fotbeklädnader, leende&#10;&#10;AI-genererat innehåll kan vara felaktigt.">
            <a:extLst>
              <a:ext uri="{FF2B5EF4-FFF2-40B4-BE49-F238E27FC236}">
                <a16:creationId xmlns:a16="http://schemas.microsoft.com/office/drawing/2014/main" id="{46346F0B-0670-F201-FF48-3DE6A4FD46AE}"/>
              </a:ext>
            </a:extLst>
          </p:cNvPr>
          <p:cNvPicPr>
            <a:picLocks noGrp="1" noChangeAspect="1"/>
          </p:cNvPicPr>
          <p:nvPr>
            <p:ph type="pic" idx="1"/>
          </p:nvPr>
        </p:nvPicPr>
        <p:blipFill>
          <a:blip r:embed="rId3"/>
          <a:srcRect l="10637" r="10637"/>
          <a:stretch>
            <a:fillRect/>
          </a:stretch>
        </p:blipFill>
        <p:spPr/>
      </p:pic>
      <p:sp>
        <p:nvSpPr>
          <p:cNvPr id="7" name="Rubrik 6">
            <a:extLst>
              <a:ext uri="{FF2B5EF4-FFF2-40B4-BE49-F238E27FC236}">
                <a16:creationId xmlns:a16="http://schemas.microsoft.com/office/drawing/2014/main" id="{E862164A-B283-AAB2-2304-87F6E495715E}"/>
              </a:ext>
            </a:extLst>
          </p:cNvPr>
          <p:cNvSpPr>
            <a:spLocks noGrp="1"/>
          </p:cNvSpPr>
          <p:nvPr>
            <p:ph type="title"/>
          </p:nvPr>
        </p:nvSpPr>
        <p:spPr>
          <a:xfrm>
            <a:off x="6340653" y="146756"/>
            <a:ext cx="5444948" cy="4967111"/>
          </a:xfrm>
          <a:prstGeom prst="cloudCallout">
            <a:avLst/>
          </a:prstGeom>
          <a:solidFill>
            <a:srgbClr val="D295D7"/>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0000"/>
          </a:bodyPr>
          <a:lstStyle/>
          <a:p>
            <a:r>
              <a:rPr lang="sv-SE" b="1" dirty="0">
                <a:solidFill>
                  <a:schemeClr val="tx1"/>
                </a:solidFill>
                <a:latin typeface="Calibri" panose="020F0502020204030204" pitchFamily="34" charset="0"/>
              </a:rPr>
              <a:t>"Genom tydlig arbetsfördelning skapar vi struktur och frigör tid för kreativitet och samarbete"</a:t>
            </a:r>
            <a:endParaRPr lang="sv-SE" dirty="0">
              <a:solidFill>
                <a:schemeClr val="tx1"/>
              </a:solidFill>
              <a:latin typeface="Calibri" panose="020F0502020204030204" pitchFamily="34" charset="0"/>
            </a:endParaRPr>
          </a:p>
        </p:txBody>
      </p:sp>
      <p:pic>
        <p:nvPicPr>
          <p:cNvPr id="8" name="Bildobjekt 7" descr="En bild som visar skärmbild, Teckensnitt, Electric blue, text&#10;&#10;AI-genererat innehåll kan vara felaktigt.">
            <a:extLst>
              <a:ext uri="{FF2B5EF4-FFF2-40B4-BE49-F238E27FC236}">
                <a16:creationId xmlns:a16="http://schemas.microsoft.com/office/drawing/2014/main" id="{6559A543-FC44-0EC1-54AB-C27EA2EC08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0652" y="6093149"/>
            <a:ext cx="2120900" cy="452120"/>
          </a:xfrm>
          <a:prstGeom prst="rect">
            <a:avLst/>
          </a:prstGeom>
          <a:noFill/>
          <a:ln>
            <a:noFill/>
          </a:ln>
        </p:spPr>
      </p:pic>
    </p:spTree>
    <p:extLst>
      <p:ext uri="{BB962C8B-B14F-4D97-AF65-F5344CB8AC3E}">
        <p14:creationId xmlns:p14="http://schemas.microsoft.com/office/powerpoint/2010/main" val="412452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06F9E7-5AD7-5F88-0D62-872E01B5B2EB}"/>
              </a:ext>
            </a:extLst>
          </p:cNvPr>
          <p:cNvSpPr>
            <a:spLocks noGrp="1"/>
          </p:cNvSpPr>
          <p:nvPr>
            <p:ph type="title"/>
          </p:nvPr>
        </p:nvSpPr>
        <p:spPr>
          <a:xfrm>
            <a:off x="6310965" y="2230068"/>
            <a:ext cx="5603053" cy="1519999"/>
          </a:xfrm>
        </p:spPr>
        <p:txBody>
          <a:bodyPr>
            <a:normAutofit fontScale="90000"/>
          </a:bodyPr>
          <a:lstStyle/>
          <a:p>
            <a:br>
              <a:rPr lang="sv-SE" dirty="0"/>
            </a:br>
            <a:r>
              <a:rPr lang="sv-SE" dirty="0"/>
              <a:t>Vilka möjligheter finns med differentierade arbetsuppgifter?</a:t>
            </a:r>
            <a:br>
              <a:rPr lang="sv-SE" dirty="0"/>
            </a:br>
            <a:br>
              <a:rPr lang="sv-SE" dirty="0"/>
            </a:br>
            <a:br>
              <a:rPr lang="sv-SE" dirty="0"/>
            </a:br>
            <a:endParaRPr lang="sv-SE" dirty="0"/>
          </a:p>
        </p:txBody>
      </p:sp>
      <p:sp>
        <p:nvSpPr>
          <p:cNvPr id="3" name="Platshållare för text 2">
            <a:extLst>
              <a:ext uri="{FF2B5EF4-FFF2-40B4-BE49-F238E27FC236}">
                <a16:creationId xmlns:a16="http://schemas.microsoft.com/office/drawing/2014/main" id="{1523AC18-7DE7-A0ED-C021-464C0835AA0E}"/>
              </a:ext>
            </a:extLst>
          </p:cNvPr>
          <p:cNvSpPr>
            <a:spLocks noGrp="1"/>
          </p:cNvSpPr>
          <p:nvPr>
            <p:ph type="body" sz="half" idx="2"/>
          </p:nvPr>
        </p:nvSpPr>
        <p:spPr>
          <a:xfrm>
            <a:off x="6253985" y="3393296"/>
            <a:ext cx="5938015" cy="2984119"/>
          </a:xfrm>
        </p:spPr>
        <p:txBody>
          <a:bodyPr/>
          <a:lstStyle/>
          <a:p>
            <a:endParaRPr lang="sv-SE" dirty="0"/>
          </a:p>
          <a:p>
            <a:endParaRPr lang="sv-SE" dirty="0"/>
          </a:p>
          <a:p>
            <a:endParaRPr lang="sv-SE" dirty="0"/>
          </a:p>
          <a:p>
            <a:endParaRPr lang="sv-SE" dirty="0"/>
          </a:p>
          <a:p>
            <a:endParaRPr lang="sv-SE" dirty="0"/>
          </a:p>
        </p:txBody>
      </p:sp>
      <p:sp>
        <p:nvSpPr>
          <p:cNvPr id="4" name="Tankebubbla: moln 3">
            <a:extLst>
              <a:ext uri="{FF2B5EF4-FFF2-40B4-BE49-F238E27FC236}">
                <a16:creationId xmlns:a16="http://schemas.microsoft.com/office/drawing/2014/main" id="{24B10BFF-EC4F-E079-E3B9-0A7EEEBA4B14}"/>
              </a:ext>
            </a:extLst>
          </p:cNvPr>
          <p:cNvSpPr/>
          <p:nvPr/>
        </p:nvSpPr>
        <p:spPr>
          <a:xfrm>
            <a:off x="7375634" y="2786566"/>
            <a:ext cx="2917861" cy="1519999"/>
          </a:xfrm>
          <a:prstGeom prst="cloud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3600" b="1" dirty="0">
                <a:solidFill>
                  <a:schemeClr val="tx1"/>
                </a:solidFill>
              </a:rPr>
              <a:t>Vad tror ni? </a:t>
            </a:r>
          </a:p>
        </p:txBody>
      </p:sp>
      <p:pic>
        <p:nvPicPr>
          <p:cNvPr id="5" name="Picture 3">
            <a:extLst>
              <a:ext uri="{FF2B5EF4-FFF2-40B4-BE49-F238E27FC236}">
                <a16:creationId xmlns:a16="http://schemas.microsoft.com/office/drawing/2014/main" id="{D39FE86C-AD5C-6F06-0737-C3CA904E6C48}"/>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310965" y="5913344"/>
            <a:ext cx="2523600" cy="6156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objekt 5" descr="En bild som visar svart, mörker&#10;&#10;AI-genererat innehåll kan vara felaktigt.">
            <a:extLst>
              <a:ext uri="{FF2B5EF4-FFF2-40B4-BE49-F238E27FC236}">
                <a16:creationId xmlns:a16="http://schemas.microsoft.com/office/drawing/2014/main" id="{B32E0556-E38A-1924-9E96-E3B6A5BDAF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9901" y="6032318"/>
            <a:ext cx="1114425" cy="501650"/>
          </a:xfrm>
          <a:prstGeom prst="rect">
            <a:avLst/>
          </a:prstGeom>
          <a:noFill/>
          <a:ln>
            <a:noFill/>
          </a:ln>
        </p:spPr>
      </p:pic>
    </p:spTree>
    <p:extLst>
      <p:ext uri="{BB962C8B-B14F-4D97-AF65-F5344CB8AC3E}">
        <p14:creationId xmlns:p14="http://schemas.microsoft.com/office/powerpoint/2010/main" val="4071253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7C6FC4-7430-E8C2-439F-E54DCC51757D}"/>
              </a:ext>
            </a:extLst>
          </p:cNvPr>
          <p:cNvSpPr>
            <a:spLocks noGrp="1"/>
          </p:cNvSpPr>
          <p:nvPr>
            <p:ph type="title"/>
          </p:nvPr>
        </p:nvSpPr>
        <p:spPr>
          <a:xfrm>
            <a:off x="597695" y="258266"/>
            <a:ext cx="11125422" cy="1017792"/>
          </a:xfrm>
        </p:spPr>
        <p:txBody>
          <a:bodyPr>
            <a:noAutofit/>
          </a:bodyPr>
          <a:lstStyle/>
          <a:p>
            <a:pPr algn="ctr"/>
            <a:r>
              <a:rPr lang="sv-SE" sz="2800" b="1" dirty="0"/>
              <a:t>ESF-projekt: Differentierad vård och omsorg</a:t>
            </a:r>
            <a:br>
              <a:rPr lang="sv-SE" sz="4000" b="1" dirty="0"/>
            </a:br>
            <a:r>
              <a:rPr lang="sv-SE" sz="4000" b="1" dirty="0"/>
              <a:t>Styr- och projektgrupp</a:t>
            </a:r>
          </a:p>
        </p:txBody>
      </p:sp>
      <p:sp>
        <p:nvSpPr>
          <p:cNvPr id="3" name="Platshållare för innehåll 2">
            <a:extLst>
              <a:ext uri="{FF2B5EF4-FFF2-40B4-BE49-F238E27FC236}">
                <a16:creationId xmlns:a16="http://schemas.microsoft.com/office/drawing/2014/main" id="{686D4732-2731-FA36-DACC-0CFF1DD0D56F}"/>
              </a:ext>
            </a:extLst>
          </p:cNvPr>
          <p:cNvSpPr>
            <a:spLocks noGrp="1"/>
          </p:cNvSpPr>
          <p:nvPr>
            <p:ph idx="1"/>
          </p:nvPr>
        </p:nvSpPr>
        <p:spPr>
          <a:xfrm>
            <a:off x="231926" y="1312600"/>
            <a:ext cx="6009130" cy="4496967"/>
          </a:xfrm>
          <a:noFill/>
        </p:spPr>
        <p:txBody>
          <a:bodyPr>
            <a:normAutofit/>
          </a:bodyPr>
          <a:lstStyle/>
          <a:p>
            <a:pPr marL="0" indent="0" fontAlgn="base">
              <a:buNone/>
            </a:pPr>
            <a:endParaRPr lang="sv-SE" b="1" dirty="0"/>
          </a:p>
          <a:p>
            <a:pPr marL="0" indent="0" fontAlgn="base">
              <a:lnSpc>
                <a:spcPct val="100000"/>
              </a:lnSpc>
              <a:buNone/>
            </a:pPr>
            <a:r>
              <a:rPr lang="sv-SE" b="1" dirty="0"/>
              <a:t>Styrgrupp: </a:t>
            </a:r>
            <a:r>
              <a:rPr lang="sv-SE" dirty="0"/>
              <a:t>Fattar strategiska beslut på en övergripande nivå och säkerställer resurser. </a:t>
            </a:r>
          </a:p>
          <a:p>
            <a:pPr marL="0" indent="0" fontAlgn="base">
              <a:buNone/>
            </a:pPr>
            <a:r>
              <a:rPr lang="sv-SE" sz="1800" dirty="0"/>
              <a:t>	</a:t>
            </a:r>
          </a:p>
          <a:p>
            <a:pPr fontAlgn="base"/>
            <a:r>
              <a:rPr lang="sv-SE" sz="1800" dirty="0"/>
              <a:t>Projektledare </a:t>
            </a:r>
          </a:p>
          <a:p>
            <a:pPr fontAlgn="base"/>
            <a:r>
              <a:rPr lang="sv-SE" sz="1800" dirty="0"/>
              <a:t>Tina Risberg, projektmedarbetare </a:t>
            </a:r>
          </a:p>
          <a:p>
            <a:pPr fontAlgn="base"/>
            <a:r>
              <a:rPr lang="sv-SE" sz="1800" dirty="0"/>
              <a:t>Roger Burman, projektägare</a:t>
            </a:r>
          </a:p>
          <a:p>
            <a:pPr marL="0" indent="0" fontAlgn="base">
              <a:buNone/>
            </a:pPr>
            <a:r>
              <a:rPr lang="sv-SE" dirty="0"/>
              <a:t>	</a:t>
            </a:r>
            <a:r>
              <a:rPr lang="sv-SE" sz="1800" dirty="0"/>
              <a:t> avdelningschef -verksamhetsstöd</a:t>
            </a:r>
          </a:p>
          <a:p>
            <a:pPr fontAlgn="base"/>
            <a:r>
              <a:rPr lang="sv-SE" sz="1800" dirty="0"/>
              <a:t>Leena Leijon, avdelningschef </a:t>
            </a:r>
          </a:p>
          <a:p>
            <a:pPr fontAlgn="base"/>
            <a:r>
              <a:rPr lang="sv-SE" sz="1800" dirty="0"/>
              <a:t>Helene Markström, kommunikatör</a:t>
            </a:r>
          </a:p>
          <a:p>
            <a:pPr fontAlgn="base"/>
            <a:r>
              <a:rPr lang="sv-SE" dirty="0"/>
              <a:t>HR-partner</a:t>
            </a:r>
          </a:p>
        </p:txBody>
      </p:sp>
      <p:pic>
        <p:nvPicPr>
          <p:cNvPr id="4" name="Picture 3">
            <a:extLst>
              <a:ext uri="{FF2B5EF4-FFF2-40B4-BE49-F238E27FC236}">
                <a16:creationId xmlns:a16="http://schemas.microsoft.com/office/drawing/2014/main" id="{A4019C8F-4E62-2D47-91BC-B9EC5DCA4630}"/>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31926" y="5984134"/>
            <a:ext cx="2523600" cy="615600"/>
          </a:xfrm>
          <a:prstGeom prst="rect">
            <a:avLst/>
          </a:prstGeom>
          <a:noFill/>
          <a:extLst>
            <a:ext uri="{909E8E84-426E-40DD-AFC4-6F175D3DCCD1}">
              <a14:hiddenFill xmlns:a14="http://schemas.microsoft.com/office/drawing/2010/main">
                <a:solidFill>
                  <a:srgbClr val="FFFFFF"/>
                </a:solidFill>
              </a14:hiddenFill>
            </a:ext>
          </a:extLst>
        </p:spPr>
      </p:pic>
      <p:sp>
        <p:nvSpPr>
          <p:cNvPr id="6" name="Platshållare för innehåll 2">
            <a:extLst>
              <a:ext uri="{FF2B5EF4-FFF2-40B4-BE49-F238E27FC236}">
                <a16:creationId xmlns:a16="http://schemas.microsoft.com/office/drawing/2014/main" id="{58CAF4F1-D087-08C3-2EBA-78262C2A16A4}"/>
              </a:ext>
            </a:extLst>
          </p:cNvPr>
          <p:cNvSpPr txBox="1">
            <a:spLocks/>
          </p:cNvSpPr>
          <p:nvPr/>
        </p:nvSpPr>
        <p:spPr>
          <a:xfrm>
            <a:off x="6242865" y="1368631"/>
            <a:ext cx="5480252" cy="4579904"/>
          </a:xfrm>
          <a:prstGeom prst="rect">
            <a:avLst/>
          </a:prstGeom>
          <a:noFill/>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endParaRPr lang="sv-SE" sz="3800" dirty="0">
              <a:latin typeface="Arial" panose="020B0604020202020204" pitchFamily="34" charset="0"/>
              <a:cs typeface="Arial" panose="020B0604020202020204" pitchFamily="34" charset="0"/>
            </a:endParaRPr>
          </a:p>
          <a:p>
            <a:pPr marL="0" indent="0" fontAlgn="base">
              <a:lnSpc>
                <a:spcPct val="120000"/>
              </a:lnSpc>
              <a:buNone/>
            </a:pPr>
            <a:r>
              <a:rPr lang="sv-SE" sz="3800" b="1" dirty="0">
                <a:latin typeface="Arial" panose="020B0604020202020204" pitchFamily="34" charset="0"/>
                <a:cs typeface="Arial" panose="020B0604020202020204" pitchFamily="34" charset="0"/>
              </a:rPr>
              <a:t>Projektgrupp:</a:t>
            </a:r>
            <a:r>
              <a:rPr lang="sv-SE" sz="3800" dirty="0">
                <a:latin typeface="Arial" panose="020B0604020202020204" pitchFamily="34" charset="0"/>
                <a:cs typeface="Arial" panose="020B0604020202020204" pitchFamily="34" charset="0"/>
              </a:rPr>
              <a:t> Driver det operativa arbetet framåt och koordinerar insatser utifrån projektets behov.</a:t>
            </a:r>
          </a:p>
          <a:p>
            <a:pPr marL="0" indent="0" fontAlgn="base">
              <a:lnSpc>
                <a:spcPct val="120000"/>
              </a:lnSpc>
              <a:buNone/>
            </a:pPr>
            <a:r>
              <a:rPr lang="sv-SE" sz="3800" dirty="0">
                <a:latin typeface="Arial" panose="020B0604020202020204" pitchFamily="34" charset="0"/>
                <a:cs typeface="Arial" panose="020B0604020202020204" pitchFamily="34" charset="0"/>
              </a:rPr>
              <a:t>Bidrar med expertkunskap.</a:t>
            </a:r>
          </a:p>
          <a:p>
            <a:pPr marL="0" indent="0" fontAlgn="base">
              <a:buNone/>
            </a:pPr>
            <a:endParaRPr lang="sv-SE" sz="3800" dirty="0">
              <a:latin typeface="Arial" panose="020B0604020202020204" pitchFamily="34" charset="0"/>
              <a:cs typeface="Arial" panose="020B0604020202020204" pitchFamily="34" charset="0"/>
            </a:endParaRPr>
          </a:p>
          <a:p>
            <a:pPr fontAlgn="base"/>
            <a:r>
              <a:rPr lang="sv-SE" sz="3800" dirty="0">
                <a:latin typeface="Arial" panose="020B0604020202020204" pitchFamily="34" charset="0"/>
                <a:cs typeface="Arial" panose="020B0604020202020204" pitchFamily="34" charset="0"/>
              </a:rPr>
              <a:t>Projektledare </a:t>
            </a:r>
          </a:p>
          <a:p>
            <a:pPr fontAlgn="base"/>
            <a:r>
              <a:rPr lang="sv-SE" sz="3800" dirty="0">
                <a:latin typeface="Arial" panose="020B0604020202020204" pitchFamily="34" charset="0"/>
                <a:cs typeface="Arial" panose="020B0604020202020204" pitchFamily="34" charset="0"/>
              </a:rPr>
              <a:t>Tina Risberg, projektmedarbetare </a:t>
            </a:r>
          </a:p>
          <a:p>
            <a:pPr fontAlgn="base"/>
            <a:r>
              <a:rPr lang="sv-SE" sz="3800" dirty="0">
                <a:latin typeface="Arial" panose="020B0604020202020204" pitchFamily="34" charset="0"/>
                <a:cs typeface="Arial" panose="020B0604020202020204" pitchFamily="34" charset="0"/>
              </a:rPr>
              <a:t>Nils Sandström,  ekonom  </a:t>
            </a:r>
          </a:p>
          <a:p>
            <a:pPr fontAlgn="base"/>
            <a:r>
              <a:rPr lang="sv-SE" sz="3800" dirty="0">
                <a:latin typeface="Arial" panose="020B0604020202020204" pitchFamily="34" charset="0"/>
                <a:cs typeface="Arial" panose="020B0604020202020204" pitchFamily="34" charset="0"/>
              </a:rPr>
              <a:t>Lina Vaattovaara, HR-partner </a:t>
            </a:r>
          </a:p>
          <a:p>
            <a:pPr fontAlgn="base"/>
            <a:r>
              <a:rPr lang="sv-SE" sz="3800" dirty="0">
                <a:latin typeface="Arial" panose="020B0604020202020204" pitchFamily="34" charset="0"/>
                <a:cs typeface="Arial" panose="020B0604020202020204" pitchFamily="34" charset="0"/>
              </a:rPr>
              <a:t>Annika Risberg, utvecklingsledare </a:t>
            </a:r>
          </a:p>
          <a:p>
            <a:pPr fontAlgn="base"/>
            <a:r>
              <a:rPr lang="sv-SE" sz="3800" dirty="0">
                <a:latin typeface="Arial" panose="020B0604020202020204" pitchFamily="34" charset="0"/>
                <a:cs typeface="Arial" panose="020B0604020202020204" pitchFamily="34" charset="0"/>
              </a:rPr>
              <a:t>Ewa Karlsson Sjölander, verksamhetsutvecklare </a:t>
            </a:r>
          </a:p>
          <a:p>
            <a:pPr fontAlgn="base"/>
            <a:r>
              <a:rPr lang="sv-SE" sz="3800" dirty="0">
                <a:latin typeface="Arial" panose="020B0604020202020204" pitchFamily="34" charset="0"/>
                <a:cs typeface="Arial" panose="020B0604020202020204" pitchFamily="34" charset="0"/>
              </a:rPr>
              <a:t>Sofia Stenman, enhetschef-bemanningsenheten</a:t>
            </a:r>
          </a:p>
          <a:p>
            <a:pPr fontAlgn="base"/>
            <a:r>
              <a:rPr lang="sv-SE" sz="3800" dirty="0">
                <a:latin typeface="Arial" panose="020B0604020202020204" pitchFamily="34" charset="0"/>
                <a:cs typeface="Arial" panose="020B0604020202020204" pitchFamily="34" charset="0"/>
              </a:rPr>
              <a:t>Marie Isaksson, enhetschef-bemanningsenheten</a:t>
            </a:r>
          </a:p>
          <a:p>
            <a:pPr fontAlgn="base"/>
            <a:r>
              <a:rPr lang="sv-SE" sz="3800" dirty="0">
                <a:latin typeface="Arial" panose="020B0604020202020204" pitchFamily="34" charset="0"/>
                <a:cs typeface="Arial" panose="020B0604020202020204" pitchFamily="34" charset="0"/>
              </a:rPr>
              <a:t>Zara Berg, administratör</a:t>
            </a:r>
          </a:p>
          <a:p>
            <a:pPr fontAlgn="base"/>
            <a:endParaRPr lang="sv-SE" dirty="0"/>
          </a:p>
        </p:txBody>
      </p:sp>
      <p:pic>
        <p:nvPicPr>
          <p:cNvPr id="7" name="Bildobjekt 6" descr="En bild som visar svart, mörker&#10;&#10;AI-genererat innehåll kan vara felaktigt.">
            <a:extLst>
              <a:ext uri="{FF2B5EF4-FFF2-40B4-BE49-F238E27FC236}">
                <a16:creationId xmlns:a16="http://schemas.microsoft.com/office/drawing/2014/main" id="{63C321F5-40EC-3356-DA8D-3DBDA2A8C2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884" y="258266"/>
            <a:ext cx="1114425" cy="501650"/>
          </a:xfrm>
          <a:prstGeom prst="rect">
            <a:avLst/>
          </a:prstGeom>
          <a:noFill/>
          <a:ln>
            <a:noFill/>
          </a:ln>
        </p:spPr>
      </p:pic>
      <p:pic>
        <p:nvPicPr>
          <p:cNvPr id="5" name="Bildobjekt 4" descr="En bild som visar svart, mörker&#10;&#10;AI-genererat innehåll kan vara felaktigt.">
            <a:extLst>
              <a:ext uri="{FF2B5EF4-FFF2-40B4-BE49-F238E27FC236}">
                <a16:creationId xmlns:a16="http://schemas.microsoft.com/office/drawing/2014/main" id="{E7B4FEAA-5076-C85A-3484-91DBA9E283B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692" y="6041109"/>
            <a:ext cx="1114425" cy="501650"/>
          </a:xfrm>
          <a:prstGeom prst="rect">
            <a:avLst/>
          </a:prstGeom>
          <a:noFill/>
          <a:ln>
            <a:noFill/>
          </a:ln>
        </p:spPr>
      </p:pic>
    </p:spTree>
    <p:extLst>
      <p:ext uri="{BB962C8B-B14F-4D97-AF65-F5344CB8AC3E}">
        <p14:creationId xmlns:p14="http://schemas.microsoft.com/office/powerpoint/2010/main" val="2204185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729DA4-FEE7-5AF4-83DD-61E5CDA19AF1}"/>
              </a:ext>
            </a:extLst>
          </p:cNvPr>
          <p:cNvSpPr>
            <a:spLocks noGrp="1"/>
          </p:cNvSpPr>
          <p:nvPr>
            <p:ph type="title"/>
          </p:nvPr>
        </p:nvSpPr>
        <p:spPr>
          <a:xfrm>
            <a:off x="6588947" y="688370"/>
            <a:ext cx="5268091" cy="948519"/>
          </a:xfrm>
        </p:spPr>
        <p:txBody>
          <a:bodyPr/>
          <a:lstStyle/>
          <a:p>
            <a:r>
              <a:rPr lang="sv-SE" dirty="0"/>
              <a:t>Vad händer nu?</a:t>
            </a:r>
          </a:p>
        </p:txBody>
      </p:sp>
      <p:sp>
        <p:nvSpPr>
          <p:cNvPr id="3" name="Platshållare för text 2">
            <a:extLst>
              <a:ext uri="{FF2B5EF4-FFF2-40B4-BE49-F238E27FC236}">
                <a16:creationId xmlns:a16="http://schemas.microsoft.com/office/drawing/2014/main" id="{65AA61D8-D941-4501-C8A6-816A4BAE0869}"/>
              </a:ext>
            </a:extLst>
          </p:cNvPr>
          <p:cNvSpPr>
            <a:spLocks noGrp="1"/>
          </p:cNvSpPr>
          <p:nvPr>
            <p:ph type="body" sz="half" idx="2"/>
          </p:nvPr>
        </p:nvSpPr>
        <p:spPr>
          <a:xfrm>
            <a:off x="6588946" y="1749778"/>
            <a:ext cx="5268091" cy="3862327"/>
          </a:xfrm>
        </p:spPr>
        <p:txBody>
          <a:bodyPr/>
          <a:lstStyle/>
          <a:p>
            <a:endParaRPr lang="sv-SE" b="1" dirty="0"/>
          </a:p>
          <a:p>
            <a:r>
              <a:rPr lang="sv-SE" b="1" dirty="0"/>
              <a:t>1:a pilot – Norrgården</a:t>
            </a:r>
            <a:endParaRPr lang="sv-SE" dirty="0"/>
          </a:p>
          <a:p>
            <a:r>
              <a:rPr lang="sv-SE" dirty="0"/>
              <a:t>Arbetsgrupper </a:t>
            </a:r>
          </a:p>
          <a:p>
            <a:r>
              <a:rPr lang="sv-SE" dirty="0"/>
              <a:t>Information till verksamheterna feb-apr</a:t>
            </a:r>
          </a:p>
          <a:p>
            <a:endParaRPr lang="sv-SE" dirty="0"/>
          </a:p>
          <a:p>
            <a:endParaRPr lang="sv-SE" dirty="0"/>
          </a:p>
        </p:txBody>
      </p:sp>
      <p:pic>
        <p:nvPicPr>
          <p:cNvPr id="4" name="Picture 3">
            <a:extLst>
              <a:ext uri="{FF2B5EF4-FFF2-40B4-BE49-F238E27FC236}">
                <a16:creationId xmlns:a16="http://schemas.microsoft.com/office/drawing/2014/main" id="{07668C64-48E3-A58E-8B2B-1CDAC5E143DC}"/>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310965" y="5913344"/>
            <a:ext cx="2523600" cy="61560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En bild som visar svart, mörker&#10;&#10;AI-genererat innehåll kan vara felaktigt.">
            <a:extLst>
              <a:ext uri="{FF2B5EF4-FFF2-40B4-BE49-F238E27FC236}">
                <a16:creationId xmlns:a16="http://schemas.microsoft.com/office/drawing/2014/main" id="{BDAA1F23-E3D6-E6B4-ED82-570D353A0C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0702" y="6077275"/>
            <a:ext cx="1114425" cy="501650"/>
          </a:xfrm>
          <a:prstGeom prst="rect">
            <a:avLst/>
          </a:prstGeom>
          <a:noFill/>
          <a:ln>
            <a:noFill/>
          </a:ln>
        </p:spPr>
      </p:pic>
    </p:spTree>
    <p:extLst>
      <p:ext uri="{BB962C8B-B14F-4D97-AF65-F5344CB8AC3E}">
        <p14:creationId xmlns:p14="http://schemas.microsoft.com/office/powerpoint/2010/main" val="291272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D26C4-96DD-2D5E-030C-31C02CF1139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B1C3E1A-DC55-CC6A-9202-91004D2B5081}"/>
              </a:ext>
            </a:extLst>
          </p:cNvPr>
          <p:cNvSpPr>
            <a:spLocks noGrp="1"/>
          </p:cNvSpPr>
          <p:nvPr>
            <p:ph type="ctrTitle"/>
          </p:nvPr>
        </p:nvSpPr>
        <p:spPr>
          <a:xfrm>
            <a:off x="86607" y="95938"/>
            <a:ext cx="11522075" cy="1383534"/>
          </a:xfrm>
        </p:spPr>
        <p:txBody>
          <a:bodyPr/>
          <a:lstStyle/>
          <a:p>
            <a:r>
              <a:rPr lang="sv-SE" dirty="0"/>
              <a:t>Källor</a:t>
            </a:r>
          </a:p>
        </p:txBody>
      </p:sp>
      <p:sp>
        <p:nvSpPr>
          <p:cNvPr id="3" name="Underrubrik 2">
            <a:extLst>
              <a:ext uri="{FF2B5EF4-FFF2-40B4-BE49-F238E27FC236}">
                <a16:creationId xmlns:a16="http://schemas.microsoft.com/office/drawing/2014/main" id="{50DCF368-39EF-43FE-D63B-AE4EEFCBEF16}"/>
              </a:ext>
            </a:extLst>
          </p:cNvPr>
          <p:cNvSpPr>
            <a:spLocks noGrp="1"/>
          </p:cNvSpPr>
          <p:nvPr>
            <p:ph type="subTitle" idx="1"/>
          </p:nvPr>
        </p:nvSpPr>
        <p:spPr>
          <a:xfrm>
            <a:off x="334963" y="1314591"/>
            <a:ext cx="11522075" cy="4476609"/>
          </a:xfrm>
        </p:spPr>
        <p:txBody>
          <a:bodyPr>
            <a:normAutofit/>
          </a:bodyPr>
          <a:lstStyle/>
          <a:p>
            <a:pPr marL="285750" indent="-285750" algn="l">
              <a:buFont typeface="Wingdings" panose="05000000000000000000" pitchFamily="2" charset="2"/>
              <a:buChar char="Ø"/>
            </a:pPr>
            <a:endParaRPr lang="sv-SE" dirty="0">
              <a:solidFill>
                <a:schemeClr val="tx1">
                  <a:lumMod val="95000"/>
                  <a:lumOff val="5000"/>
                </a:schemeClr>
              </a:solidFill>
              <a:hlinkClick r:id="rId3">
                <a:extLst>
                  <a:ext uri="{A12FA001-AC4F-418D-AE19-62706E023703}">
                    <ahyp:hlinkClr xmlns:ahyp="http://schemas.microsoft.com/office/drawing/2018/hyperlinkcolor" val="tx"/>
                  </a:ext>
                </a:extLst>
              </a:hlinkClick>
            </a:endParaRPr>
          </a:p>
          <a:p>
            <a:pPr marL="285750" indent="-285750" algn="l">
              <a:buFont typeface="Wingdings" panose="05000000000000000000" pitchFamily="2" charset="2"/>
              <a:buChar char="Ø"/>
            </a:pPr>
            <a:endParaRPr lang="sv-SE" dirty="0">
              <a:hlinkClick r:id="rId4">
                <a:extLst>
                  <a:ext uri="{A12FA001-AC4F-418D-AE19-62706E023703}">
                    <ahyp:hlinkClr xmlns:ahyp="http://schemas.microsoft.com/office/drawing/2018/hyperlinkcolor" val="tx"/>
                  </a:ext>
                </a:extLst>
              </a:hlinkClick>
            </a:endParaRPr>
          </a:p>
          <a:p>
            <a:pPr marL="285750" indent="-285750" algn="l">
              <a:buFont typeface="Wingdings" panose="05000000000000000000" pitchFamily="2" charset="2"/>
              <a:buChar char="Ø"/>
            </a:pPr>
            <a:r>
              <a:rPr lang="sv-SE" dirty="0">
                <a:hlinkClick r:id="rId5">
                  <a:extLst>
                    <a:ext uri="{A12FA001-AC4F-418D-AE19-62706E023703}">
                      <ahyp:hlinkClr xmlns:ahyp="http://schemas.microsoft.com/office/drawing/2018/hyperlinkcolor" val="tx"/>
                    </a:ext>
                  </a:extLst>
                </a:hlinkClick>
              </a:rPr>
              <a:t>Årets lägesrapport – Vård och omsorg för äldre – Socialstyrelsen</a:t>
            </a:r>
            <a:endParaRPr lang="sv-SE" dirty="0"/>
          </a:p>
          <a:p>
            <a:pPr marL="285750" indent="-285750" algn="l">
              <a:buFont typeface="Wingdings" panose="05000000000000000000" pitchFamily="2" charset="2"/>
              <a:buChar char="Ø"/>
            </a:pPr>
            <a:r>
              <a:rPr lang="sv-SE" dirty="0">
                <a:hlinkClick r:id="rId6">
                  <a:extLst>
                    <a:ext uri="{A12FA001-AC4F-418D-AE19-62706E023703}">
                      <ahyp:hlinkClr xmlns:ahyp="http://schemas.microsoft.com/office/drawing/2018/hyperlinkcolor" val="tx"/>
                    </a:ext>
                  </a:extLst>
                </a:hlinkClick>
              </a:rPr>
              <a:t>Välfärdens kompetensförsörjning – Personalprognos 2023–2033 och strategier för att klara kompetensförsörjningen</a:t>
            </a:r>
            <a:endParaRPr lang="sv-SE" dirty="0"/>
          </a:p>
          <a:p>
            <a:pPr marL="285750" indent="-285750" algn="l">
              <a:buFont typeface="Wingdings" panose="05000000000000000000" pitchFamily="2" charset="2"/>
              <a:buChar char="Ø"/>
            </a:pPr>
            <a:r>
              <a:rPr lang="sv-SE" dirty="0">
                <a:hlinkClick r:id="rId4">
                  <a:extLst>
                    <a:ext uri="{A12FA001-AC4F-418D-AE19-62706E023703}">
                      <ahyp:hlinkClr xmlns:ahyp="http://schemas.microsoft.com/office/drawing/2018/hyperlinkcolor" val="tx"/>
                    </a:ext>
                  </a:extLst>
                </a:hlinkClick>
              </a:rPr>
              <a:t>Demografi och befolkning – SKR</a:t>
            </a:r>
            <a:endParaRPr lang="sv-SE" dirty="0"/>
          </a:p>
          <a:p>
            <a:pPr marL="285750" indent="-285750" algn="l">
              <a:buFont typeface="Wingdings" panose="05000000000000000000" pitchFamily="2" charset="2"/>
              <a:buChar char="Ø"/>
            </a:pPr>
            <a:r>
              <a:rPr lang="sv-SE" dirty="0">
                <a:hlinkClick r:id="rId7">
                  <a:extLst>
                    <a:ext uri="{A12FA001-AC4F-418D-AE19-62706E023703}">
                      <ahyp:hlinkClr xmlns:ahyp="http://schemas.microsoft.com/office/drawing/2018/hyperlinkcolor" val="tx"/>
                    </a:ext>
                  </a:extLst>
                </a:hlinkClick>
              </a:rPr>
              <a:t>SKR:s visualiseringsverktyg</a:t>
            </a:r>
            <a:endParaRPr lang="sv-SE" dirty="0"/>
          </a:p>
          <a:p>
            <a:pPr marL="285750" indent="-285750" algn="l">
              <a:buFont typeface="Wingdings" panose="05000000000000000000" pitchFamily="2" charset="2"/>
              <a:buChar char="Ø"/>
            </a:pPr>
            <a:r>
              <a:rPr lang="sv-SE" dirty="0">
                <a:hlinkClick r:id="rId3">
                  <a:extLst>
                    <a:ext uri="{A12FA001-AC4F-418D-AE19-62706E023703}">
                      <ahyp:hlinkClr xmlns:ahyp="http://schemas.microsoft.com/office/drawing/2018/hyperlinkcolor" val="tx"/>
                    </a:ext>
                  </a:extLst>
                </a:hlinkClick>
              </a:rPr>
              <a:t>Arbetsdifferentiering inom äldreomsorgen, december 2024etsdifferentiering </a:t>
            </a:r>
          </a:p>
          <a:p>
            <a:pPr marL="285750" indent="-285750" algn="l">
              <a:buFont typeface="Wingdings" panose="05000000000000000000" pitchFamily="2" charset="2"/>
              <a:buChar char="Ø"/>
            </a:pPr>
            <a:r>
              <a:rPr lang="sv-SE" dirty="0">
                <a:hlinkClick r:id="rId8">
                  <a:extLst>
                    <a:ext uri="{A12FA001-AC4F-418D-AE19-62706E023703}">
                      <ahyp:hlinkClr xmlns:ahyp="http://schemas.microsoft.com/office/drawing/2018/hyperlinkcolor" val="tx"/>
                    </a:ext>
                  </a:extLst>
                </a:hlinkClick>
              </a:rPr>
              <a:t>Statistikverktyget</a:t>
            </a:r>
            <a:r>
              <a:rPr lang="sv-SE" dirty="0"/>
              <a:t> – arbetsförmedlingen</a:t>
            </a:r>
          </a:p>
          <a:p>
            <a:pPr marL="285750" indent="-285750" algn="l">
              <a:buFont typeface="Wingdings" panose="05000000000000000000" pitchFamily="2" charset="2"/>
              <a:buChar char="Ø"/>
            </a:pPr>
            <a:r>
              <a:rPr lang="sv-SE" dirty="0">
                <a:hlinkClick r:id="rId9">
                  <a:extLst>
                    <a:ext uri="{A12FA001-AC4F-418D-AE19-62706E023703}">
                      <ahyp:hlinkClr xmlns:ahyp="http://schemas.microsoft.com/office/drawing/2018/hyperlinkcolor" val="tx"/>
                    </a:ext>
                  </a:extLst>
                </a:hlinkClick>
              </a:rPr>
              <a:t>Kvarnbacken – </a:t>
            </a:r>
            <a:r>
              <a:rPr lang="sv-SE" dirty="0" err="1">
                <a:hlinkClick r:id="rId9">
                  <a:extLst>
                    <a:ext uri="{A12FA001-AC4F-418D-AE19-62706E023703}">
                      <ahyp:hlinkClr xmlns:ahyp="http://schemas.microsoft.com/office/drawing/2018/hyperlinkcolor" val="tx"/>
                    </a:ext>
                  </a:extLst>
                </a:hlinkClick>
              </a:rPr>
              <a:t>Vardaga</a:t>
            </a:r>
            <a:endParaRPr lang="sv-SE" dirty="0"/>
          </a:p>
          <a:p>
            <a:pPr marL="285750" indent="-285750" algn="l">
              <a:buFont typeface="Wingdings" panose="05000000000000000000" pitchFamily="2" charset="2"/>
              <a:buChar char="Ø"/>
            </a:pPr>
            <a:r>
              <a:rPr lang="sv-SE" dirty="0">
                <a:solidFill>
                  <a:schemeClr val="tx1">
                    <a:lumMod val="95000"/>
                    <a:lumOff val="5000"/>
                  </a:schemeClr>
                </a:solidFill>
                <a:hlinkClick r:id="rId10">
                  <a:extLst>
                    <a:ext uri="{A12FA001-AC4F-418D-AE19-62706E023703}">
                      <ahyp:hlinkClr xmlns:ahyp="http://schemas.microsoft.com/office/drawing/2018/hyperlinkcolor" val="tx"/>
                    </a:ext>
                  </a:extLst>
                </a:hlinkClick>
              </a:rPr>
              <a:t>Svenska ESF-rådet - Svenska ESF-rådet</a:t>
            </a:r>
            <a:endParaRPr lang="sv-SE" dirty="0">
              <a:solidFill>
                <a:schemeClr val="tx1">
                  <a:lumMod val="95000"/>
                  <a:lumOff val="5000"/>
                </a:schemeClr>
              </a:solidFill>
            </a:endParaRPr>
          </a:p>
          <a:p>
            <a:pPr algn="l"/>
            <a:r>
              <a:rPr lang="sv-SE" dirty="0">
                <a:solidFill>
                  <a:srgbClr val="FFFFFF"/>
                </a:solidFill>
                <a:hlinkClick r:id="rId6">
                  <a:extLst>
                    <a:ext uri="{A12FA001-AC4F-418D-AE19-62706E023703}">
                      <ahyp:hlinkClr xmlns:ahyp="http://schemas.microsoft.com/office/drawing/2018/hyperlinkcolor" val="tx"/>
                    </a:ext>
                  </a:extLst>
                </a:hlinkClick>
              </a:rPr>
              <a:t>och strategier för att klara</a:t>
            </a:r>
            <a:endParaRPr lang="sv-SE" dirty="0"/>
          </a:p>
          <a:p>
            <a:pPr marL="285750" indent="-285750" algn="l">
              <a:buFont typeface="Wingdings" panose="05000000000000000000" pitchFamily="2" charset="2"/>
              <a:buChar char="Ø"/>
            </a:pPr>
            <a:endParaRPr lang="sv-SE" dirty="0"/>
          </a:p>
        </p:txBody>
      </p:sp>
      <p:sp>
        <p:nvSpPr>
          <p:cNvPr id="4" name="Platshållare för datum 3">
            <a:extLst>
              <a:ext uri="{FF2B5EF4-FFF2-40B4-BE49-F238E27FC236}">
                <a16:creationId xmlns:a16="http://schemas.microsoft.com/office/drawing/2014/main" id="{723FE859-1734-38DE-14AA-59C3C4947D3B}"/>
              </a:ext>
            </a:extLst>
          </p:cNvPr>
          <p:cNvSpPr>
            <a:spLocks noGrp="1"/>
          </p:cNvSpPr>
          <p:nvPr>
            <p:ph type="dt" sz="half" idx="10"/>
          </p:nvPr>
        </p:nvSpPr>
        <p:spPr/>
        <p:txBody>
          <a:bodyPr/>
          <a:lstStyle/>
          <a:p>
            <a:fld id="{A482F9B7-6A27-6A40-BBEC-26397E53A938}" type="datetime4">
              <a:rPr lang="sv-SE" smtClean="0"/>
              <a:pPr/>
              <a:t>10 mars 2026</a:t>
            </a:fld>
            <a:endParaRPr lang="sv-SE" dirty="0"/>
          </a:p>
        </p:txBody>
      </p:sp>
      <p:pic>
        <p:nvPicPr>
          <p:cNvPr id="5" name="Bildobjekt 4" descr="En bild som visar skärmbild, Teckensnitt, Electric blue, text&#10;&#10;AI-genererat innehåll kan vara felaktigt.">
            <a:extLst>
              <a:ext uri="{FF2B5EF4-FFF2-40B4-BE49-F238E27FC236}">
                <a16:creationId xmlns:a16="http://schemas.microsoft.com/office/drawing/2014/main" id="{1FE5AB5A-AE88-E0AD-3E69-6FC2C8A375E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4963" y="6093149"/>
            <a:ext cx="2120900" cy="452120"/>
          </a:xfrm>
          <a:prstGeom prst="rect">
            <a:avLst/>
          </a:prstGeom>
          <a:noFill/>
          <a:ln>
            <a:noFill/>
          </a:ln>
        </p:spPr>
      </p:pic>
    </p:spTree>
    <p:extLst>
      <p:ext uri="{BB962C8B-B14F-4D97-AF65-F5344CB8AC3E}">
        <p14:creationId xmlns:p14="http://schemas.microsoft.com/office/powerpoint/2010/main" val="2548996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BD72-9D39-5653-7540-90CAF03985A4}"/>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C966AC57-0D1F-BAE1-AC8D-240719C653D0}"/>
              </a:ext>
            </a:extLst>
          </p:cNvPr>
          <p:cNvSpPr>
            <a:spLocks noGrp="1"/>
          </p:cNvSpPr>
          <p:nvPr>
            <p:ph type="body" sz="quarter" idx="14"/>
          </p:nvPr>
        </p:nvSpPr>
        <p:spPr>
          <a:xfrm>
            <a:off x="1653631" y="2486377"/>
            <a:ext cx="9154893" cy="2065866"/>
          </a:xfrm>
        </p:spPr>
        <p:txBody>
          <a:bodyPr/>
          <a:lstStyle/>
          <a:p>
            <a:pPr fontAlgn="base"/>
            <a:r>
              <a:rPr lang="sv-SE" sz="4400" dirty="0"/>
              <a:t>TACK!</a:t>
            </a:r>
          </a:p>
          <a:p>
            <a:pPr fontAlgn="base"/>
            <a:endParaRPr lang="sv-SE" sz="2800" dirty="0"/>
          </a:p>
          <a:p>
            <a:pPr fontAlgn="base"/>
            <a:endParaRPr lang="sv-SE" sz="2800" dirty="0"/>
          </a:p>
          <a:p>
            <a:pPr fontAlgn="base"/>
            <a:br>
              <a:rPr lang="sv-SE" sz="2800" dirty="0"/>
            </a:br>
            <a:r>
              <a:rPr lang="sv-SE" sz="2800" dirty="0"/>
              <a:t>Tina Risberg</a:t>
            </a:r>
          </a:p>
          <a:p>
            <a:pPr fontAlgn="base"/>
            <a:r>
              <a:rPr lang="sv-SE" sz="2800" b="0" u="sng" dirty="0">
                <a:hlinkClick r:id="rId3"/>
              </a:rPr>
              <a:t>Tina.Risberg@pitea.se</a:t>
            </a:r>
            <a:endParaRPr lang="sv-SE" sz="2800" b="0" dirty="0"/>
          </a:p>
          <a:p>
            <a:pPr fontAlgn="base"/>
            <a:r>
              <a:rPr lang="sv-SE" sz="2800" b="0" dirty="0"/>
              <a:t>076-114 25 70</a:t>
            </a:r>
            <a:br>
              <a:rPr lang="sv-SE" sz="1400" dirty="0"/>
            </a:br>
            <a:endParaRPr lang="sv-SE" sz="1800" dirty="0"/>
          </a:p>
        </p:txBody>
      </p:sp>
      <p:sp>
        <p:nvSpPr>
          <p:cNvPr id="2" name="Platshållare för datum 1">
            <a:extLst>
              <a:ext uri="{FF2B5EF4-FFF2-40B4-BE49-F238E27FC236}">
                <a16:creationId xmlns:a16="http://schemas.microsoft.com/office/drawing/2014/main" id="{D2596F9C-BA51-5537-FC6D-1BCC9E4854A2}"/>
              </a:ext>
            </a:extLst>
          </p:cNvPr>
          <p:cNvSpPr>
            <a:spLocks noGrp="1"/>
          </p:cNvSpPr>
          <p:nvPr>
            <p:ph type="dt" sz="half" idx="4294967295"/>
          </p:nvPr>
        </p:nvSpPr>
        <p:spPr>
          <a:xfrm>
            <a:off x="0" y="6977063"/>
            <a:ext cx="2743200" cy="365125"/>
          </a:xfrm>
          <a:prstGeom prst="rect">
            <a:avLst/>
          </a:prstGeom>
        </p:spPr>
        <p:txBody>
          <a:bodyPr/>
          <a:lstStyle/>
          <a:p>
            <a:fld id="{411970C6-53B0-A347-8217-6AADCC2B461E}" type="datetime4">
              <a:rPr lang="sv-SE" smtClean="0"/>
              <a:pPr/>
              <a:t>10 mars 2026</a:t>
            </a:fld>
            <a:endParaRPr lang="sv-SE" dirty="0"/>
          </a:p>
        </p:txBody>
      </p:sp>
    </p:spTree>
    <p:extLst>
      <p:ext uri="{BB962C8B-B14F-4D97-AF65-F5344CB8AC3E}">
        <p14:creationId xmlns:p14="http://schemas.microsoft.com/office/powerpoint/2010/main" val="1114471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89E8F-8C57-8263-4E3B-6F10F7F47DBF}"/>
            </a:ext>
          </a:extLst>
        </p:cNvPr>
        <p:cNvGrpSpPr/>
        <p:nvPr/>
      </p:nvGrpSpPr>
      <p:grpSpPr>
        <a:xfrm>
          <a:off x="0" y="0"/>
          <a:ext cx="0" cy="0"/>
          <a:chOff x="0" y="0"/>
          <a:chExt cx="0" cy="0"/>
        </a:xfrm>
      </p:grpSpPr>
      <p:pic>
        <p:nvPicPr>
          <p:cNvPr id="5" name="Platshållare för bild 4" descr="En bild som visar rita, skiss, tavla, illustration&#10;&#10;AI-genererat innehåll kan vara felaktigt.">
            <a:extLst>
              <a:ext uri="{FF2B5EF4-FFF2-40B4-BE49-F238E27FC236}">
                <a16:creationId xmlns:a16="http://schemas.microsoft.com/office/drawing/2014/main" id="{06A4CA25-FF98-F95F-1C40-D70975AB5AFE}"/>
              </a:ext>
            </a:extLst>
          </p:cNvPr>
          <p:cNvPicPr>
            <a:picLocks noGrp="1" noChangeAspect="1"/>
          </p:cNvPicPr>
          <p:nvPr>
            <p:ph type="pic" idx="1"/>
          </p:nvPr>
        </p:nvPicPr>
        <p:blipFill>
          <a:blip r:embed="rId3"/>
          <a:srcRect l="2951" r="2951"/>
          <a:stretch>
            <a:fillRect/>
          </a:stretch>
        </p:blipFill>
        <p:spPr>
          <a:xfrm>
            <a:off x="-471606" y="1"/>
            <a:ext cx="6262805" cy="6857999"/>
          </a:xfrm>
        </p:spPr>
      </p:pic>
      <p:pic>
        <p:nvPicPr>
          <p:cNvPr id="22" name="Bildobjekt 21">
            <a:extLst>
              <a:ext uri="{FF2B5EF4-FFF2-40B4-BE49-F238E27FC236}">
                <a16:creationId xmlns:a16="http://schemas.microsoft.com/office/drawing/2014/main" id="{50ACC1EE-A537-A759-08E8-D83BE6BCF8E7}"/>
              </a:ext>
            </a:extLst>
          </p:cNvPr>
          <p:cNvPicPr>
            <a:picLocks noChangeAspect="1"/>
          </p:cNvPicPr>
          <p:nvPr/>
        </p:nvPicPr>
        <p:blipFill>
          <a:blip r:embed="rId4"/>
          <a:stretch>
            <a:fillRect/>
          </a:stretch>
        </p:blipFill>
        <p:spPr>
          <a:xfrm>
            <a:off x="6096000" y="5456870"/>
            <a:ext cx="2771924" cy="1274585"/>
          </a:xfrm>
          <a:prstGeom prst="rect">
            <a:avLst/>
          </a:prstGeom>
        </p:spPr>
      </p:pic>
      <p:sp>
        <p:nvSpPr>
          <p:cNvPr id="7" name="Rubrik 6">
            <a:extLst>
              <a:ext uri="{FF2B5EF4-FFF2-40B4-BE49-F238E27FC236}">
                <a16:creationId xmlns:a16="http://schemas.microsoft.com/office/drawing/2014/main" id="{50EF4372-7B4A-A431-EBDE-E0FC1BA7E05C}"/>
              </a:ext>
            </a:extLst>
          </p:cNvPr>
          <p:cNvSpPr>
            <a:spLocks noGrp="1"/>
          </p:cNvSpPr>
          <p:nvPr>
            <p:ph type="title"/>
          </p:nvPr>
        </p:nvSpPr>
        <p:spPr>
          <a:xfrm>
            <a:off x="4809066" y="252263"/>
            <a:ext cx="7112000" cy="891269"/>
          </a:xfrm>
        </p:spPr>
        <p:txBody>
          <a:bodyPr>
            <a:normAutofit/>
          </a:bodyPr>
          <a:lstStyle/>
          <a:p>
            <a:pPr algn="ctr"/>
            <a:r>
              <a:rPr lang="sv-SE" dirty="0">
                <a:cs typeface="Arial" panose="020B0604020202020204" pitchFamily="34" charset="0"/>
              </a:rPr>
              <a:t>U</a:t>
            </a:r>
            <a:r>
              <a:rPr lang="sv-se" dirty="0">
                <a:cs typeface="Arial" panose="020B0604020202020204" pitchFamily="34" charset="0"/>
              </a:rPr>
              <a:t>tmaningar i äldreomsorgen</a:t>
            </a:r>
            <a:endParaRPr lang="sv-SE" dirty="0"/>
          </a:p>
        </p:txBody>
      </p:sp>
      <p:sp>
        <p:nvSpPr>
          <p:cNvPr id="9" name="Platshållare för text 8">
            <a:extLst>
              <a:ext uri="{FF2B5EF4-FFF2-40B4-BE49-F238E27FC236}">
                <a16:creationId xmlns:a16="http://schemas.microsoft.com/office/drawing/2014/main" id="{6DD13C59-260A-57E6-055D-71370BE1FE17}"/>
              </a:ext>
            </a:extLst>
          </p:cNvPr>
          <p:cNvSpPr>
            <a:spLocks noGrp="1"/>
          </p:cNvSpPr>
          <p:nvPr>
            <p:ph type="body" sz="half" idx="2"/>
          </p:nvPr>
        </p:nvSpPr>
        <p:spPr>
          <a:xfrm>
            <a:off x="5696005" y="1143532"/>
            <a:ext cx="6096000" cy="4973684"/>
          </a:xfrm>
        </p:spPr>
        <p:txBody>
          <a:bodyPr>
            <a:normAutofit/>
          </a:bodyPr>
          <a:lstStyle/>
          <a:p>
            <a:r>
              <a:rPr lang="sv-SE" sz="1900" dirty="0"/>
              <a:t>.</a:t>
            </a:r>
          </a:p>
          <a:p>
            <a:pPr fontAlgn="ctr"/>
            <a:r>
              <a:rPr lang="sv-SE" b="1" dirty="0">
                <a:ea typeface="Cambria" panose="02040503050406030204" pitchFamily="18" charset="0"/>
                <a:cs typeface="Times New Roman" panose="02020603050405020304" pitchFamily="18" charset="0"/>
              </a:rPr>
              <a:t>⬛ </a:t>
            </a:r>
            <a:r>
              <a:rPr lang="sv-SE" b="1" dirty="0"/>
              <a:t>Brist på utbildad personal</a:t>
            </a:r>
          </a:p>
          <a:p>
            <a:pPr fontAlgn="ctr"/>
            <a:r>
              <a:rPr lang="sv-SE" dirty="0"/>
              <a:t>Antalet undersköterskor har minskat med 4,5%.</a:t>
            </a:r>
          </a:p>
          <a:p>
            <a:pPr fontAlgn="ctr"/>
            <a:endParaRPr lang="sv-SE" sz="800" dirty="0"/>
          </a:p>
          <a:p>
            <a:pPr fontAlgn="ctr"/>
            <a:r>
              <a:rPr lang="sv-SE" b="1" dirty="0">
                <a:ea typeface="Cambria" panose="02040503050406030204" pitchFamily="18" charset="0"/>
                <a:cs typeface="Times New Roman" panose="02020603050405020304" pitchFamily="18" charset="0"/>
              </a:rPr>
              <a:t>⬛ </a:t>
            </a:r>
            <a:r>
              <a:rPr lang="sv-SE" b="1" dirty="0"/>
              <a:t>Demografiska förändringar</a:t>
            </a:r>
          </a:p>
          <a:p>
            <a:pPr fontAlgn="ctr"/>
            <a:r>
              <a:rPr lang="sv-SE" b="1" dirty="0"/>
              <a:t>Antalet anställda </a:t>
            </a:r>
            <a:r>
              <a:rPr lang="sv-SE" dirty="0"/>
              <a:t>behöver öka med </a:t>
            </a:r>
            <a:r>
              <a:rPr lang="sv-SE" b="1" dirty="0"/>
              <a:t>65 600 personer</a:t>
            </a:r>
            <a:r>
              <a:rPr lang="sv-SE" dirty="0"/>
              <a:t>.</a:t>
            </a:r>
          </a:p>
          <a:p>
            <a:pPr fontAlgn="ctr"/>
            <a:r>
              <a:rPr lang="sv-SE" dirty="0">
                <a:ea typeface="Cambria" panose="02040503050406030204" pitchFamily="18" charset="0"/>
                <a:cs typeface="Times New Roman" panose="02020603050405020304" pitchFamily="18" charset="0"/>
              </a:rPr>
              <a:t>F</a:t>
            </a:r>
            <a:r>
              <a:rPr lang="sv-SE" dirty="0"/>
              <a:t>ler äldre med </a:t>
            </a:r>
            <a:r>
              <a:rPr lang="sv-SE" b="1" dirty="0"/>
              <a:t>komplexa vårdbehov </a:t>
            </a:r>
            <a:r>
              <a:rPr lang="sv-SE" dirty="0"/>
              <a:t>kräver mer kvalificerad personal.</a:t>
            </a:r>
            <a:endParaRPr lang="sv-SE" sz="800" dirty="0">
              <a:hlinkClick r:id="rId5"/>
            </a:endParaRPr>
          </a:p>
          <a:p>
            <a:pPr fontAlgn="ctr"/>
            <a:r>
              <a:rPr lang="sv-SE" sz="800" dirty="0">
                <a:hlinkClick r:id="rId5"/>
              </a:rPr>
              <a:t>e]</a:t>
            </a:r>
            <a:endParaRPr lang="sv-SE" sz="800" dirty="0"/>
          </a:p>
          <a:p>
            <a:pPr fontAlgn="ctr"/>
            <a:r>
              <a:rPr lang="sv-SE" b="1" dirty="0">
                <a:ea typeface="Cambria" panose="02040503050406030204" pitchFamily="18" charset="0"/>
                <a:cs typeface="Times New Roman" panose="02020603050405020304" pitchFamily="18" charset="0"/>
              </a:rPr>
              <a:t>⬛ </a:t>
            </a:r>
            <a:r>
              <a:rPr lang="sv-SE" dirty="0"/>
              <a:t>Många går i </a:t>
            </a:r>
            <a:r>
              <a:rPr lang="sv-SE" b="1" dirty="0"/>
              <a:t>pension</a:t>
            </a:r>
            <a:r>
              <a:rPr lang="sv-SE" dirty="0"/>
              <a:t> under perioden</a:t>
            </a:r>
          </a:p>
          <a:p>
            <a:pPr fontAlgn="ctr"/>
            <a:r>
              <a:rPr lang="sv-SE" dirty="0"/>
              <a:t>Genomsnittlig pensionsålder  63 år (alla 66 år). </a:t>
            </a:r>
          </a:p>
          <a:p>
            <a:pPr fontAlgn="ctr"/>
            <a:endParaRPr lang="sv-SE" sz="800" dirty="0"/>
          </a:p>
          <a:p>
            <a:pPr fontAlgn="ctr"/>
            <a:r>
              <a:rPr lang="sv-SE" b="1" dirty="0">
                <a:ea typeface="Cambria" panose="02040503050406030204" pitchFamily="18" charset="0"/>
                <a:cs typeface="Times New Roman" panose="02020603050405020304" pitchFamily="18" charset="0"/>
              </a:rPr>
              <a:t>⬛ </a:t>
            </a:r>
            <a:r>
              <a:rPr lang="sv-SE" b="1" dirty="0"/>
              <a:t>Omställning till nya arbetssätt och teknik</a:t>
            </a:r>
            <a:endParaRPr lang="sv-SE" dirty="0"/>
          </a:p>
        </p:txBody>
      </p:sp>
      <p:pic>
        <p:nvPicPr>
          <p:cNvPr id="33" name="Picture 3">
            <a:extLst>
              <a:ext uri="{FF2B5EF4-FFF2-40B4-BE49-F238E27FC236}">
                <a16:creationId xmlns:a16="http://schemas.microsoft.com/office/drawing/2014/main" id="{EA4717C3-E925-FDB1-F33B-C9FF25938D03}"/>
              </a:ext>
            </a:extLst>
          </p:cNvPr>
          <p:cNvPicPr>
            <a:picLocks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0" y="6038194"/>
            <a:ext cx="2523600" cy="61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359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7927FB5-9D76-42F3-2B42-181B174C52FF}"/>
              </a:ext>
            </a:extLst>
          </p:cNvPr>
          <p:cNvSpPr txBox="1">
            <a:spLocks/>
          </p:cNvSpPr>
          <p:nvPr/>
        </p:nvSpPr>
        <p:spPr>
          <a:xfrm>
            <a:off x="2777950" y="892227"/>
            <a:ext cx="4706583" cy="72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accent2"/>
                </a:solidFill>
              </a:rPr>
              <a:t>Förändring i procent i olika åldersgrupper 2024 jämfört med 2034</a:t>
            </a:r>
          </a:p>
        </p:txBody>
      </p:sp>
      <p:sp>
        <p:nvSpPr>
          <p:cNvPr id="9" name="Platshållare för text 8">
            <a:extLst>
              <a:ext uri="{FF2B5EF4-FFF2-40B4-BE49-F238E27FC236}">
                <a16:creationId xmlns:a16="http://schemas.microsoft.com/office/drawing/2014/main" id="{AE9CFEE1-60F0-A7BE-F006-BD18131CB6E9}"/>
              </a:ext>
            </a:extLst>
          </p:cNvPr>
          <p:cNvSpPr>
            <a:spLocks noGrp="1"/>
          </p:cNvSpPr>
          <p:nvPr>
            <p:ph type="body" sz="quarter" idx="13"/>
          </p:nvPr>
        </p:nvSpPr>
        <p:spPr>
          <a:xfrm>
            <a:off x="2685177" y="172227"/>
            <a:ext cx="6233537" cy="720000"/>
          </a:xfrm>
        </p:spPr>
        <p:txBody>
          <a:bodyPr/>
          <a:lstStyle/>
          <a:p>
            <a:r>
              <a:rPr lang="sv-SE" b="1" dirty="0">
                <a:latin typeface="+mn-lt"/>
              </a:rPr>
              <a:t>Befolkningsförändringar</a:t>
            </a:r>
          </a:p>
        </p:txBody>
      </p:sp>
      <p:pic>
        <p:nvPicPr>
          <p:cNvPr id="15" name="Bildobjekt 14">
            <a:extLst>
              <a:ext uri="{FF2B5EF4-FFF2-40B4-BE49-F238E27FC236}">
                <a16:creationId xmlns:a16="http://schemas.microsoft.com/office/drawing/2014/main" id="{155152CE-4F7C-669C-2901-8D1F5ABF8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87" y="1287460"/>
            <a:ext cx="8720263" cy="3638672"/>
          </a:xfrm>
          <a:prstGeom prst="rect">
            <a:avLst/>
          </a:prstGeom>
        </p:spPr>
      </p:pic>
      <p:graphicFrame>
        <p:nvGraphicFramePr>
          <p:cNvPr id="20" name="Diagram 19">
            <a:extLst>
              <a:ext uri="{FF2B5EF4-FFF2-40B4-BE49-F238E27FC236}">
                <a16:creationId xmlns:a16="http://schemas.microsoft.com/office/drawing/2014/main" id="{D5A8690F-3B77-D64C-7D6F-8504B02C2E2A}"/>
              </a:ext>
            </a:extLst>
          </p:cNvPr>
          <p:cNvGraphicFramePr/>
          <p:nvPr>
            <p:extLst>
              <p:ext uri="{D42A27DB-BD31-4B8C-83A1-F6EECF244321}">
                <p14:modId xmlns:p14="http://schemas.microsoft.com/office/powerpoint/2010/main" val="3840157673"/>
              </p:ext>
            </p:extLst>
          </p:nvPr>
        </p:nvGraphicFramePr>
        <p:xfrm>
          <a:off x="2358887" y="4565348"/>
          <a:ext cx="7177680" cy="21446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Rektangel 21">
            <a:extLst>
              <a:ext uri="{FF2B5EF4-FFF2-40B4-BE49-F238E27FC236}">
                <a16:creationId xmlns:a16="http://schemas.microsoft.com/office/drawing/2014/main" id="{447A4C39-6E6A-C232-B42B-EACA462038DF}"/>
              </a:ext>
            </a:extLst>
          </p:cNvPr>
          <p:cNvSpPr/>
          <p:nvPr/>
        </p:nvSpPr>
        <p:spPr>
          <a:xfrm>
            <a:off x="597478" y="5232309"/>
            <a:ext cx="1644554" cy="923330"/>
          </a:xfrm>
          <a:prstGeom prst="rect">
            <a:avLst/>
          </a:prstGeom>
          <a:noFill/>
        </p:spPr>
        <p:txBody>
          <a:bodyPr wrap="none" lIns="91440" tIns="45720" rIns="91440" bIns="45720">
            <a:spAutoFit/>
          </a:bodyPr>
          <a:lstStyle/>
          <a:p>
            <a:pPr algn="ctr"/>
            <a:r>
              <a:rPr lang="sv-SE" sz="5400" b="1" cap="none" spc="0" dirty="0">
                <a:ln w="22225">
                  <a:solidFill>
                    <a:schemeClr val="accent2"/>
                  </a:solidFill>
                  <a:prstDash val="solid"/>
                </a:ln>
                <a:solidFill>
                  <a:schemeClr val="tx2"/>
                </a:solidFill>
                <a:effectLst/>
              </a:rPr>
              <a:t>Piteå</a:t>
            </a:r>
          </a:p>
        </p:txBody>
      </p:sp>
      <p:pic>
        <p:nvPicPr>
          <p:cNvPr id="28" name="Bildobjekt 27" descr="En bild som visar text, Teckensnitt, logotyp, Grafik&#10;&#10;AI-genererat innehåll kan vara felaktigt.">
            <a:extLst>
              <a:ext uri="{FF2B5EF4-FFF2-40B4-BE49-F238E27FC236}">
                <a16:creationId xmlns:a16="http://schemas.microsoft.com/office/drawing/2014/main" id="{839EEDA2-F003-7906-E6E8-67DF7F4500D0}"/>
              </a:ext>
            </a:extLst>
          </p:cNvPr>
          <p:cNvPicPr>
            <a:picLocks noChangeAspect="1"/>
          </p:cNvPicPr>
          <p:nvPr/>
        </p:nvPicPr>
        <p:blipFill>
          <a:blip r:embed="rId9"/>
          <a:stretch>
            <a:fillRect/>
          </a:stretch>
        </p:blipFill>
        <p:spPr>
          <a:xfrm>
            <a:off x="266044" y="60279"/>
            <a:ext cx="1667108" cy="895475"/>
          </a:xfrm>
          <a:prstGeom prst="rect">
            <a:avLst/>
          </a:prstGeom>
        </p:spPr>
      </p:pic>
      <p:pic>
        <p:nvPicPr>
          <p:cNvPr id="2" name="Bildobjekt 1" descr="En bild som visar svart, mörker&#10;&#10;AI-genererat innehåll kan vara felaktigt.">
            <a:extLst>
              <a:ext uri="{FF2B5EF4-FFF2-40B4-BE49-F238E27FC236}">
                <a16:creationId xmlns:a16="http://schemas.microsoft.com/office/drawing/2014/main" id="{6D0808A9-4ADA-4570-C2B6-CBB329AF04F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86928" y="6155639"/>
            <a:ext cx="1114425" cy="501650"/>
          </a:xfrm>
          <a:prstGeom prst="rect">
            <a:avLst/>
          </a:prstGeom>
          <a:noFill/>
          <a:ln>
            <a:noFill/>
          </a:ln>
        </p:spPr>
      </p:pic>
      <p:pic>
        <p:nvPicPr>
          <p:cNvPr id="3" name="Picture 3">
            <a:extLst>
              <a:ext uri="{FF2B5EF4-FFF2-40B4-BE49-F238E27FC236}">
                <a16:creationId xmlns:a16="http://schemas.microsoft.com/office/drawing/2014/main" id="{F4891053-5B94-C0F9-75B0-316A362A7F16}"/>
              </a:ext>
            </a:extLst>
          </p:cNvPr>
          <p:cNvPicPr>
            <a:picLocks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471907" y="6070173"/>
            <a:ext cx="2523600" cy="61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91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E36343B1-E4B9-81B8-8AA1-A6A56ED353C9}"/>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11812" b="11812"/>
          <a:stretch>
            <a:fillRect/>
          </a:stretch>
        </p:blipFill>
        <p:spPr/>
      </p:pic>
      <p:sp>
        <p:nvSpPr>
          <p:cNvPr id="3" name="Platshållare för innehåll 2">
            <a:extLst>
              <a:ext uri="{FF2B5EF4-FFF2-40B4-BE49-F238E27FC236}">
                <a16:creationId xmlns:a16="http://schemas.microsoft.com/office/drawing/2014/main" id="{73711DDA-0138-9A0D-881A-0A051E362FA7}"/>
              </a:ext>
            </a:extLst>
          </p:cNvPr>
          <p:cNvSpPr>
            <a:spLocks noGrp="1"/>
          </p:cNvSpPr>
          <p:nvPr>
            <p:ph sz="quarter" idx="16"/>
          </p:nvPr>
        </p:nvSpPr>
        <p:spPr>
          <a:xfrm>
            <a:off x="839788" y="2517422"/>
            <a:ext cx="5021080" cy="3702403"/>
          </a:xfrm>
        </p:spPr>
        <p:txBody>
          <a:bodyPr>
            <a:normAutofit/>
          </a:bodyPr>
          <a:lstStyle/>
          <a:p>
            <a:r>
              <a:rPr lang="sv-SE" sz="2000" dirty="0"/>
              <a:t>Färre barn och unga - liten ökning av personer i arbetsför ålder.</a:t>
            </a:r>
          </a:p>
          <a:p>
            <a:r>
              <a:rPr lang="sv-SE" sz="2000" dirty="0">
                <a:effectLst/>
              </a:rPr>
              <a:t>Kraftigt ökade behov av personal inom äldreomsorgen och hälso- och sjukvården, även om vi lägger fler friska år till livet. </a:t>
            </a:r>
          </a:p>
          <a:p>
            <a:r>
              <a:rPr lang="sv-SE" sz="2000" b="1" dirty="0"/>
              <a:t>Omfördelning av resurser nödvändigt  </a:t>
            </a:r>
          </a:p>
          <a:p>
            <a:r>
              <a:rPr lang="sv-SE" sz="2000" dirty="0"/>
              <a:t>Lokala förändringar, behov &amp; förutsättningar måste styra.  </a:t>
            </a:r>
          </a:p>
          <a:p>
            <a:pPr marL="0" indent="0">
              <a:buNone/>
            </a:pPr>
            <a:endParaRPr lang="sv-SE" dirty="0"/>
          </a:p>
        </p:txBody>
      </p:sp>
      <p:sp>
        <p:nvSpPr>
          <p:cNvPr id="4" name="Platshållare för text 3">
            <a:extLst>
              <a:ext uri="{FF2B5EF4-FFF2-40B4-BE49-F238E27FC236}">
                <a16:creationId xmlns:a16="http://schemas.microsoft.com/office/drawing/2014/main" id="{A2F216BE-3BBC-A07F-694E-30FBFDD04F04}"/>
              </a:ext>
            </a:extLst>
          </p:cNvPr>
          <p:cNvSpPr>
            <a:spLocks noGrp="1"/>
          </p:cNvSpPr>
          <p:nvPr>
            <p:ph type="body" sz="quarter" idx="15"/>
          </p:nvPr>
        </p:nvSpPr>
        <p:spPr>
          <a:xfrm>
            <a:off x="839787" y="895475"/>
            <a:ext cx="5021081" cy="1317249"/>
          </a:xfrm>
        </p:spPr>
        <p:txBody>
          <a:bodyPr>
            <a:normAutofit/>
          </a:bodyPr>
          <a:lstStyle/>
          <a:p>
            <a:r>
              <a:rPr lang="sv-SE" dirty="0"/>
              <a:t>Demografin påverkar välfärden </a:t>
            </a:r>
          </a:p>
        </p:txBody>
      </p:sp>
      <p:pic>
        <p:nvPicPr>
          <p:cNvPr id="5" name="Bildobjekt 4" descr="En bild som visar text, Teckensnitt, logotyp, Grafik&#10;&#10;AI-genererat innehåll kan vara felaktigt.">
            <a:extLst>
              <a:ext uri="{FF2B5EF4-FFF2-40B4-BE49-F238E27FC236}">
                <a16:creationId xmlns:a16="http://schemas.microsoft.com/office/drawing/2014/main" id="{D3E9ADDE-7D05-AE5E-43E7-D8A40C9D0441}"/>
              </a:ext>
            </a:extLst>
          </p:cNvPr>
          <p:cNvPicPr>
            <a:picLocks noChangeAspect="1"/>
          </p:cNvPicPr>
          <p:nvPr/>
        </p:nvPicPr>
        <p:blipFill>
          <a:blip r:embed="rId4"/>
          <a:stretch>
            <a:fillRect/>
          </a:stretch>
        </p:blipFill>
        <p:spPr>
          <a:xfrm>
            <a:off x="403528" y="0"/>
            <a:ext cx="1667108" cy="895475"/>
          </a:xfrm>
          <a:prstGeom prst="rect">
            <a:avLst/>
          </a:prstGeom>
        </p:spPr>
      </p:pic>
      <p:pic>
        <p:nvPicPr>
          <p:cNvPr id="2" name="Bildobjekt 1" descr="En bild som visar svart, mörker&#10;&#10;AI-genererat innehåll kan vara felaktigt.">
            <a:extLst>
              <a:ext uri="{FF2B5EF4-FFF2-40B4-BE49-F238E27FC236}">
                <a16:creationId xmlns:a16="http://schemas.microsoft.com/office/drawing/2014/main" id="{A319D756-1467-F0F2-0003-1D9A87717DE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2678" y="6020791"/>
            <a:ext cx="1114425" cy="501650"/>
          </a:xfrm>
          <a:prstGeom prst="rect">
            <a:avLst/>
          </a:prstGeom>
          <a:noFill/>
          <a:ln>
            <a:noFill/>
          </a:ln>
        </p:spPr>
      </p:pic>
      <p:pic>
        <p:nvPicPr>
          <p:cNvPr id="6" name="Picture 3">
            <a:extLst>
              <a:ext uri="{FF2B5EF4-FFF2-40B4-BE49-F238E27FC236}">
                <a16:creationId xmlns:a16="http://schemas.microsoft.com/office/drawing/2014/main" id="{9F637F59-FB99-E453-C955-D4A71236F095}"/>
              </a:ext>
            </a:extLst>
          </p:cNvPr>
          <p:cNvPicPr>
            <a:picLocks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340508" y="6038194"/>
            <a:ext cx="2523600" cy="61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508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AC47E-708C-3469-AA8F-F1451E91F81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4181BE0-73D4-CF94-0E2F-BCC438FF99DC}"/>
              </a:ext>
            </a:extLst>
          </p:cNvPr>
          <p:cNvSpPr>
            <a:spLocks noGrp="1"/>
          </p:cNvSpPr>
          <p:nvPr>
            <p:ph type="ctrTitle"/>
          </p:nvPr>
        </p:nvSpPr>
        <p:spPr>
          <a:xfrm>
            <a:off x="1395413" y="143838"/>
            <a:ext cx="9492015" cy="1617842"/>
          </a:xfrm>
        </p:spPr>
        <p:txBody>
          <a:bodyPr/>
          <a:lstStyle/>
          <a:p>
            <a:r>
              <a:rPr lang="sv-SE" dirty="0"/>
              <a:t>Arbetslöshet i Piteå 3,6% </a:t>
            </a:r>
            <a:br>
              <a:rPr lang="sv-SE" dirty="0"/>
            </a:br>
            <a:r>
              <a:rPr lang="sv-SE" sz="3600" b="0" dirty="0"/>
              <a:t> </a:t>
            </a:r>
            <a:r>
              <a:rPr lang="sv-SE" sz="3200" b="0" dirty="0"/>
              <a:t>Hela Sverige 6,8%</a:t>
            </a:r>
            <a:br>
              <a:rPr lang="sv-SE" dirty="0"/>
            </a:br>
            <a:r>
              <a:rPr lang="sv-SE" sz="1400" dirty="0"/>
              <a:t>oktober 2025</a:t>
            </a:r>
          </a:p>
        </p:txBody>
      </p:sp>
      <p:sp>
        <p:nvSpPr>
          <p:cNvPr id="3" name="Underrubrik 2">
            <a:extLst>
              <a:ext uri="{FF2B5EF4-FFF2-40B4-BE49-F238E27FC236}">
                <a16:creationId xmlns:a16="http://schemas.microsoft.com/office/drawing/2014/main" id="{D51B6F3F-C4F0-F291-8B01-37C5BFAFD951}"/>
              </a:ext>
            </a:extLst>
          </p:cNvPr>
          <p:cNvSpPr>
            <a:spLocks noGrp="1"/>
          </p:cNvSpPr>
          <p:nvPr>
            <p:ph type="subTitle" idx="1"/>
          </p:nvPr>
        </p:nvSpPr>
        <p:spPr>
          <a:xfrm>
            <a:off x="180851" y="1880171"/>
            <a:ext cx="11634430" cy="5178601"/>
          </a:xfrm>
        </p:spPr>
        <p:txBody>
          <a:bodyPr/>
          <a:lstStyle/>
          <a:p>
            <a:endParaRPr lang="sv-SE" dirty="0"/>
          </a:p>
        </p:txBody>
      </p:sp>
      <p:sp>
        <p:nvSpPr>
          <p:cNvPr id="4" name="Platshållare för datum 3">
            <a:extLst>
              <a:ext uri="{FF2B5EF4-FFF2-40B4-BE49-F238E27FC236}">
                <a16:creationId xmlns:a16="http://schemas.microsoft.com/office/drawing/2014/main" id="{C422D2DE-9ABA-9B33-0855-33DC8C8A8F60}"/>
              </a:ext>
            </a:extLst>
          </p:cNvPr>
          <p:cNvSpPr>
            <a:spLocks noGrp="1"/>
          </p:cNvSpPr>
          <p:nvPr>
            <p:ph type="dt" sz="half" idx="10"/>
          </p:nvPr>
        </p:nvSpPr>
        <p:spPr/>
        <p:txBody>
          <a:bodyPr/>
          <a:lstStyle/>
          <a:p>
            <a:fld id="{A482F9B7-6A27-6A40-BBEC-26397E53A938}" type="datetime4">
              <a:rPr lang="sv-SE" smtClean="0"/>
              <a:pPr/>
              <a:t>10 mars 2026</a:t>
            </a:fld>
            <a:endParaRPr lang="sv-SE" dirty="0"/>
          </a:p>
        </p:txBody>
      </p:sp>
      <p:pic>
        <p:nvPicPr>
          <p:cNvPr id="5" name="Bildobjekt 4" descr="En bild som visar skärmbild, Teckensnitt, Electric blue, text&#10;&#10;AI-genererat innehåll kan vara felaktigt.">
            <a:extLst>
              <a:ext uri="{FF2B5EF4-FFF2-40B4-BE49-F238E27FC236}">
                <a16:creationId xmlns:a16="http://schemas.microsoft.com/office/drawing/2014/main" id="{4FBDE041-8D11-5BB2-E858-A9054689D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963" y="6093149"/>
            <a:ext cx="2120900" cy="452120"/>
          </a:xfrm>
          <a:prstGeom prst="rect">
            <a:avLst/>
          </a:prstGeom>
          <a:noFill/>
          <a:ln>
            <a:noFill/>
          </a:ln>
        </p:spPr>
      </p:pic>
      <p:pic>
        <p:nvPicPr>
          <p:cNvPr id="7" name="Bildobjekt 6">
            <a:extLst>
              <a:ext uri="{FF2B5EF4-FFF2-40B4-BE49-F238E27FC236}">
                <a16:creationId xmlns:a16="http://schemas.microsoft.com/office/drawing/2014/main" id="{FE2444D8-5B62-04C6-B8C4-693118C36CF7}"/>
              </a:ext>
            </a:extLst>
          </p:cNvPr>
          <p:cNvPicPr>
            <a:picLocks noChangeAspect="1"/>
          </p:cNvPicPr>
          <p:nvPr/>
        </p:nvPicPr>
        <p:blipFill>
          <a:blip r:embed="rId4"/>
          <a:stretch>
            <a:fillRect/>
          </a:stretch>
        </p:blipFill>
        <p:spPr>
          <a:xfrm>
            <a:off x="2987991" y="2920156"/>
            <a:ext cx="6020149" cy="3186131"/>
          </a:xfrm>
          <a:prstGeom prst="rect">
            <a:avLst/>
          </a:prstGeom>
        </p:spPr>
      </p:pic>
      <p:sp>
        <p:nvSpPr>
          <p:cNvPr id="9" name="textruta 8">
            <a:extLst>
              <a:ext uri="{FF2B5EF4-FFF2-40B4-BE49-F238E27FC236}">
                <a16:creationId xmlns:a16="http://schemas.microsoft.com/office/drawing/2014/main" id="{2253B048-555C-2E25-93E6-EEE5DAFBBE90}"/>
              </a:ext>
            </a:extLst>
          </p:cNvPr>
          <p:cNvSpPr txBox="1"/>
          <p:nvPr/>
        </p:nvSpPr>
        <p:spPr>
          <a:xfrm>
            <a:off x="5817489" y="5261874"/>
            <a:ext cx="2160104" cy="369332"/>
          </a:xfrm>
          <a:prstGeom prst="rect">
            <a:avLst/>
          </a:prstGeom>
          <a:noFill/>
        </p:spPr>
        <p:txBody>
          <a:bodyPr wrap="square">
            <a:spAutoFit/>
          </a:bodyPr>
          <a:lstStyle/>
          <a:p>
            <a:r>
              <a:rPr lang="sv-SE" dirty="0"/>
              <a:t> </a:t>
            </a:r>
          </a:p>
        </p:txBody>
      </p:sp>
    </p:spTree>
    <p:extLst>
      <p:ext uri="{BB962C8B-B14F-4D97-AF65-F5344CB8AC3E}">
        <p14:creationId xmlns:p14="http://schemas.microsoft.com/office/powerpoint/2010/main" val="3459379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0C814-DF98-246B-5B5E-CFE5D952FE4C}"/>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0270A14D-E323-7F65-77FD-ADA9AF14C52A}"/>
              </a:ext>
            </a:extLst>
          </p:cNvPr>
          <p:cNvSpPr>
            <a:spLocks noGrp="1"/>
          </p:cNvSpPr>
          <p:nvPr>
            <p:ph type="ctrTitle"/>
          </p:nvPr>
        </p:nvSpPr>
        <p:spPr>
          <a:xfrm>
            <a:off x="1172834" y="106821"/>
            <a:ext cx="9846331" cy="1287060"/>
          </a:xfrm>
        </p:spPr>
        <p:txBody>
          <a:bodyPr/>
          <a:lstStyle/>
          <a:p>
            <a:r>
              <a:rPr lang="sv-SE" dirty="0"/>
              <a:t>Utmaningar - Piteå Kommun</a:t>
            </a:r>
            <a:br>
              <a:rPr lang="sv-SE" dirty="0"/>
            </a:br>
            <a:endParaRPr lang="sv-SE" sz="2000" dirty="0"/>
          </a:p>
        </p:txBody>
      </p:sp>
      <p:sp>
        <p:nvSpPr>
          <p:cNvPr id="4" name="Underrubrik 3">
            <a:extLst>
              <a:ext uri="{FF2B5EF4-FFF2-40B4-BE49-F238E27FC236}">
                <a16:creationId xmlns:a16="http://schemas.microsoft.com/office/drawing/2014/main" id="{C1522FC1-9A3A-D7CA-F960-86ED7EB655EF}"/>
              </a:ext>
            </a:extLst>
          </p:cNvPr>
          <p:cNvSpPr>
            <a:spLocks noGrp="1"/>
          </p:cNvSpPr>
          <p:nvPr>
            <p:ph type="subTitle" idx="1"/>
          </p:nvPr>
        </p:nvSpPr>
        <p:spPr>
          <a:xfrm>
            <a:off x="334963" y="1008570"/>
            <a:ext cx="11199294" cy="4229474"/>
          </a:xfrm>
        </p:spPr>
        <p:txBody>
          <a:bodyPr>
            <a:normAutofit fontScale="92500" lnSpcReduction="20000"/>
          </a:bodyPr>
          <a:lstStyle/>
          <a:p>
            <a:pPr algn="l">
              <a:lnSpc>
                <a:spcPct val="100000"/>
              </a:lnSpc>
            </a:pPr>
            <a:endParaRPr lang="sv-SE" sz="1900" b="1" dirty="0">
              <a:ea typeface="Cambria" panose="02040503050406030204" pitchFamily="18" charset="0"/>
              <a:cs typeface="Times New Roman" panose="02020603050405020304" pitchFamily="18" charset="0"/>
            </a:endParaRPr>
          </a:p>
          <a:p>
            <a:pPr algn="l">
              <a:lnSpc>
                <a:spcPct val="100000"/>
              </a:lnSpc>
            </a:pPr>
            <a:r>
              <a:rPr lang="sv-SE" sz="1900" b="1" dirty="0">
                <a:ea typeface="Cambria" panose="02040503050406030204" pitchFamily="18" charset="0"/>
                <a:cs typeface="Times New Roman" panose="02020603050405020304" pitchFamily="18" charset="0"/>
              </a:rPr>
              <a:t>⬛</a:t>
            </a:r>
            <a:r>
              <a:rPr lang="sv-SE" sz="1900" dirty="0">
                <a:ea typeface="Cambria" panose="02040503050406030204" pitchFamily="18" charset="0"/>
                <a:cs typeface="Times New Roman" panose="02020603050405020304" pitchFamily="18" charset="0"/>
              </a:rPr>
              <a:t>Tidigare </a:t>
            </a:r>
            <a:r>
              <a:rPr lang="sv-SE" sz="1900" b="1" dirty="0">
                <a:ea typeface="Cambria" panose="02040503050406030204" pitchFamily="18" charset="0"/>
                <a:cs typeface="Times New Roman" panose="02020603050405020304" pitchFamily="18" charset="0"/>
              </a:rPr>
              <a:t>insatser </a:t>
            </a:r>
            <a:r>
              <a:rPr lang="sv-SE" sz="1900" dirty="0">
                <a:ea typeface="Cambria" panose="02040503050406030204" pitchFamily="18" charset="0"/>
                <a:cs typeface="Times New Roman" panose="02020603050405020304" pitchFamily="18" charset="0"/>
              </a:rPr>
              <a:t>har gett erfarenheter men inte löst grundproblemen </a:t>
            </a:r>
          </a:p>
          <a:p>
            <a:pPr algn="l">
              <a:lnSpc>
                <a:spcPct val="100000"/>
              </a:lnSpc>
            </a:pPr>
            <a:r>
              <a:rPr lang="sv-SE" sz="1900" b="1" dirty="0">
                <a:ea typeface="Cambria" panose="02040503050406030204" pitchFamily="18" charset="0"/>
                <a:cs typeface="Times New Roman" panose="02020603050405020304" pitchFamily="18" charset="0"/>
              </a:rPr>
              <a:t>⬛ </a:t>
            </a:r>
            <a:r>
              <a:rPr lang="sv-SE" sz="1900" dirty="0">
                <a:ea typeface="Cambria" panose="02040503050406030204" pitchFamily="18" charset="0"/>
                <a:cs typeface="Times New Roman" panose="02020603050405020304" pitchFamily="18" charset="0"/>
              </a:rPr>
              <a:t>B</a:t>
            </a:r>
            <a:r>
              <a:rPr lang="sv-SE" sz="1900" dirty="0"/>
              <a:t>rist på incitament för att utbilda sig inom vård och omsorg</a:t>
            </a:r>
            <a:endParaRPr lang="sv-SE" sz="1900" dirty="0">
              <a:ea typeface="Cambria" panose="02040503050406030204" pitchFamily="18" charset="0"/>
              <a:cs typeface="Times New Roman" panose="02020603050405020304" pitchFamily="18" charset="0"/>
            </a:endParaRPr>
          </a:p>
          <a:p>
            <a:pPr algn="l">
              <a:lnSpc>
                <a:spcPct val="100000"/>
              </a:lnSpc>
            </a:pPr>
            <a:r>
              <a:rPr lang="sv-SE" sz="1900" dirty="0"/>
              <a:t>⬛ </a:t>
            </a:r>
            <a:r>
              <a:rPr lang="sv-SE" sz="1900" dirty="0">
                <a:ea typeface="Cambria" panose="02040503050406030204" pitchFamily="18" charset="0"/>
                <a:cs typeface="Times New Roman" panose="02020603050405020304" pitchFamily="18" charset="0"/>
              </a:rPr>
              <a:t>Hög</a:t>
            </a:r>
            <a:r>
              <a:rPr lang="sv-SE" sz="1900" b="1" dirty="0">
                <a:ea typeface="Cambria" panose="02040503050406030204" pitchFamily="18" charset="0"/>
                <a:cs typeface="Times New Roman" panose="02020603050405020304" pitchFamily="18" charset="0"/>
              </a:rPr>
              <a:t> personalomsättning </a:t>
            </a:r>
            <a:r>
              <a:rPr lang="sv-SE" sz="1900" dirty="0">
                <a:ea typeface="Cambria" panose="02040503050406030204" pitchFamily="18" charset="0"/>
                <a:cs typeface="Times New Roman" panose="02020603050405020304" pitchFamily="18" charset="0"/>
              </a:rPr>
              <a:t>och brist på </a:t>
            </a:r>
            <a:r>
              <a:rPr lang="sv-SE" sz="1900" b="1" dirty="0">
                <a:ea typeface="Cambria" panose="02040503050406030204" pitchFamily="18" charset="0"/>
                <a:cs typeface="Times New Roman" panose="02020603050405020304" pitchFamily="18" charset="0"/>
              </a:rPr>
              <a:t>utbildad personal. </a:t>
            </a:r>
            <a:r>
              <a:rPr lang="sv-SE" sz="1900" dirty="0">
                <a:ea typeface="Cambria" panose="02040503050406030204" pitchFamily="18" charset="0"/>
                <a:cs typeface="Times New Roman" panose="02020603050405020304" pitchFamily="18" charset="0"/>
              </a:rPr>
              <a:t>Stort </a:t>
            </a:r>
            <a:r>
              <a:rPr lang="sv-SE" sz="1900" b="1" dirty="0">
                <a:ea typeface="Cambria" panose="02040503050406030204" pitchFamily="18" charset="0"/>
                <a:cs typeface="Times New Roman" panose="02020603050405020304" pitchFamily="18" charset="0"/>
              </a:rPr>
              <a:t>vikariebehov.</a:t>
            </a:r>
            <a:r>
              <a:rPr lang="sv-SE" sz="1900" dirty="0">
                <a:ea typeface="Cambria" panose="02040503050406030204" pitchFamily="18" charset="0"/>
                <a:cs typeface="Times New Roman" panose="02020603050405020304" pitchFamily="18" charset="0"/>
              </a:rPr>
              <a:t>  </a:t>
            </a:r>
          </a:p>
          <a:p>
            <a:pPr algn="l">
              <a:lnSpc>
                <a:spcPct val="100000"/>
              </a:lnSpc>
            </a:pPr>
            <a:r>
              <a:rPr lang="sv-SE" sz="1900" b="1" dirty="0">
                <a:ea typeface="Cambria" panose="02040503050406030204" pitchFamily="18" charset="0"/>
                <a:cs typeface="Times New Roman" panose="02020603050405020304" pitchFamily="18" charset="0"/>
              </a:rPr>
              <a:t>⬛ Andelen pensionsavgångar </a:t>
            </a:r>
            <a:r>
              <a:rPr lang="sv-SE" sz="1900" dirty="0">
                <a:ea typeface="Cambria" panose="02040503050406030204" pitchFamily="18" charset="0"/>
                <a:cs typeface="Times New Roman" panose="02020603050405020304" pitchFamily="18" charset="0"/>
              </a:rPr>
              <a:t>är hög, trendkurvan pekar uppåt de 10 närmaste åren</a:t>
            </a:r>
            <a:endParaRPr lang="sv-SE" sz="1900" dirty="0"/>
          </a:p>
          <a:p>
            <a:pPr algn="l"/>
            <a:r>
              <a:rPr lang="sv-SE" sz="1900" dirty="0">
                <a:ea typeface="Cambria" panose="02040503050406030204" pitchFamily="18" charset="0"/>
                <a:cs typeface="Times New Roman" panose="02020603050405020304" pitchFamily="18" charset="0"/>
              </a:rPr>
              <a:t>⚠️ Pressade </a:t>
            </a:r>
            <a:r>
              <a:rPr lang="sv-SE" sz="1900" dirty="0">
                <a:ea typeface="Cambria" panose="02040503050406030204" pitchFamily="18" charset="0"/>
              </a:rPr>
              <a:t>arbetsförhållanden</a:t>
            </a:r>
            <a:r>
              <a:rPr lang="sv-SE" sz="1900" b="1" dirty="0">
                <a:ea typeface="Cambria" panose="02040503050406030204" pitchFamily="18" charset="0"/>
                <a:cs typeface="Times New Roman" panose="02020603050405020304" pitchFamily="18" charset="0"/>
              </a:rPr>
              <a:t> och </a:t>
            </a:r>
            <a:r>
              <a:rPr lang="sv-SE" sz="1900" b="1" dirty="0">
                <a:ea typeface="Cambria" panose="02040503050406030204" pitchFamily="18" charset="0"/>
              </a:rPr>
              <a:t>schemaläggning </a:t>
            </a:r>
            <a:r>
              <a:rPr lang="sv-SE" sz="1900" dirty="0">
                <a:ea typeface="Cambria" panose="02040503050406030204" pitchFamily="18" charset="0"/>
              </a:rPr>
              <a:t>med delade turer          </a:t>
            </a:r>
          </a:p>
          <a:p>
            <a:pPr algn="l"/>
            <a:r>
              <a:rPr lang="sv-SE" sz="1900" b="1" dirty="0">
                <a:ea typeface="Cambria" panose="02040503050406030204" pitchFamily="18" charset="0"/>
                <a:cs typeface="Times New Roman" panose="02020603050405020304" pitchFamily="18" charset="0"/>
              </a:rPr>
              <a:t>⬛ </a:t>
            </a:r>
            <a:r>
              <a:rPr lang="sv-SE" sz="1900" dirty="0">
                <a:ea typeface="Cambria" panose="02040503050406030204" pitchFamily="18" charset="0"/>
                <a:cs typeface="Times New Roman" panose="02020603050405020304" pitchFamily="18" charset="0"/>
              </a:rPr>
              <a:t>Bristfälligt </a:t>
            </a:r>
            <a:r>
              <a:rPr lang="sv-SE" sz="1900" b="1" dirty="0">
                <a:ea typeface="Cambria" panose="02040503050406030204" pitchFamily="18" charset="0"/>
                <a:cs typeface="Times New Roman" panose="02020603050405020304" pitchFamily="18" charset="0"/>
              </a:rPr>
              <a:t>stöd, digital </a:t>
            </a:r>
            <a:r>
              <a:rPr lang="sv-SE" sz="1900" dirty="0">
                <a:ea typeface="Cambria" panose="02040503050406030204" pitchFamily="18" charset="0"/>
                <a:cs typeface="Times New Roman" panose="02020603050405020304" pitchFamily="18" charset="0"/>
              </a:rPr>
              <a:t>och </a:t>
            </a:r>
            <a:r>
              <a:rPr lang="sv-SE" sz="1900" b="1" dirty="0">
                <a:ea typeface="Cambria" panose="02040503050406030204" pitchFamily="18" charset="0"/>
                <a:cs typeface="Times New Roman" panose="02020603050405020304" pitchFamily="18" charset="0"/>
              </a:rPr>
              <a:t>språklig </a:t>
            </a:r>
            <a:r>
              <a:rPr lang="sv-SE" sz="1900" dirty="0">
                <a:ea typeface="Cambria" panose="02040503050406030204" pitchFamily="18" charset="0"/>
                <a:cs typeface="Times New Roman" panose="02020603050405020304" pitchFamily="18" charset="0"/>
              </a:rPr>
              <a:t>kompetens</a:t>
            </a:r>
            <a:endParaRPr lang="sv-SE" sz="1900" b="1" dirty="0">
              <a:ea typeface="Cambria" panose="02040503050406030204" pitchFamily="18" charset="0"/>
              <a:cs typeface="Times New Roman" panose="02020603050405020304" pitchFamily="18" charset="0"/>
            </a:endParaRPr>
          </a:p>
          <a:p>
            <a:pPr algn="l">
              <a:lnSpc>
                <a:spcPct val="100000"/>
              </a:lnSpc>
            </a:pPr>
            <a:r>
              <a:rPr lang="sv-SE" sz="1900" b="1" dirty="0">
                <a:ea typeface="Cambria" panose="02040503050406030204" pitchFamily="18" charset="0"/>
                <a:cs typeface="Times New Roman" panose="02020603050405020304" pitchFamily="18" charset="0"/>
              </a:rPr>
              <a:t>⬛ </a:t>
            </a:r>
            <a:r>
              <a:rPr lang="sv-SE" sz="1900" dirty="0"/>
              <a:t>Begränsade</a:t>
            </a:r>
            <a:r>
              <a:rPr lang="sv-SE" sz="1900" b="1" dirty="0"/>
              <a:t> karriärmöjligheter-</a:t>
            </a:r>
            <a:r>
              <a:rPr lang="sv-SE" sz="1900" dirty="0"/>
              <a:t>brist på kompetens</a:t>
            </a:r>
            <a:r>
              <a:rPr lang="sv-SE" sz="1900" dirty="0">
                <a:ea typeface="Cambria" panose="02040503050406030204" pitchFamily="18" charset="0"/>
                <a:cs typeface="Times New Roman" panose="02020603050405020304" pitchFamily="18" charset="0"/>
              </a:rPr>
              <a:t>utveckling</a:t>
            </a:r>
          </a:p>
          <a:p>
            <a:pPr algn="l">
              <a:lnSpc>
                <a:spcPct val="100000"/>
              </a:lnSpc>
            </a:pPr>
            <a:r>
              <a:rPr lang="sv-SE" sz="1900" b="1" dirty="0">
                <a:ea typeface="Cambria" panose="02040503050406030204" pitchFamily="18" charset="0"/>
                <a:cs typeface="Times New Roman" panose="02020603050405020304" pitchFamily="18" charset="0"/>
              </a:rPr>
              <a:t>⬛ </a:t>
            </a:r>
            <a:r>
              <a:rPr lang="sv-SE" sz="1900" dirty="0"/>
              <a:t>Uppgifter och ansvar-för långt från kärnuppdraget</a:t>
            </a:r>
            <a:endParaRPr lang="sv-SE" dirty="0">
              <a:ea typeface="Cambria" panose="02040503050406030204" pitchFamily="18" charset="0"/>
              <a:cs typeface="Times New Roman" panose="02020603050405020304" pitchFamily="18" charset="0"/>
            </a:endParaRPr>
          </a:p>
          <a:p>
            <a:pPr>
              <a:lnSpc>
                <a:spcPct val="100000"/>
              </a:lnSpc>
            </a:pPr>
            <a:endParaRPr lang="sv-SE" sz="900" b="1" i="1" dirty="0">
              <a:ea typeface="Cambria" panose="02040503050406030204" pitchFamily="18" charset="0"/>
              <a:cs typeface="Times New Roman" panose="02020603050405020304" pitchFamily="18" charset="0"/>
            </a:endParaRPr>
          </a:p>
          <a:p>
            <a:pPr>
              <a:lnSpc>
                <a:spcPct val="100000"/>
              </a:lnSpc>
            </a:pPr>
            <a:r>
              <a:rPr lang="sv-SE" sz="2400" b="1" i="1" dirty="0">
                <a:ea typeface="Cambria" panose="02040503050406030204" pitchFamily="18" charset="0"/>
                <a:cs typeface="Times New Roman" panose="02020603050405020304" pitchFamily="18" charset="0"/>
              </a:rPr>
              <a:t>B</a:t>
            </a:r>
            <a:r>
              <a:rPr lang="sv-SE" sz="2400" b="1" i="1" dirty="0"/>
              <a:t>ehov av strukturerade och långsiktiga lösningar som stärker kompetensförsörjningen, förbättrar arbetsmiljön och gör vårdyrket mer attraktivt</a:t>
            </a:r>
            <a:r>
              <a:rPr lang="sv-SE" sz="2000" b="1" i="1" dirty="0"/>
              <a:t>.</a:t>
            </a:r>
          </a:p>
          <a:p>
            <a:pPr algn="l">
              <a:lnSpc>
                <a:spcPct val="100000"/>
              </a:lnSpc>
            </a:pPr>
            <a:endParaRPr lang="en-US" dirty="0">
              <a:highlight>
                <a:srgbClr val="FFFF00"/>
              </a:highlight>
              <a:ea typeface="Cambria" panose="02040503050406030204" pitchFamily="18" charset="0"/>
            </a:endParaRPr>
          </a:p>
          <a:p>
            <a:pPr algn="l">
              <a:lnSpc>
                <a:spcPct val="100000"/>
              </a:lnSpc>
            </a:pPr>
            <a:endParaRPr lang="sv-SE" dirty="0">
              <a:ea typeface="Cambria" panose="020405030504060302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57D76B69-DBD4-0AAD-C640-1E138909E54F}"/>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85422" y="6038194"/>
            <a:ext cx="2523600" cy="6156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objekt 5" descr="En bild som visar svart, mörker&#10;&#10;AI-genererat innehåll kan vara felaktigt.">
            <a:extLst>
              <a:ext uri="{FF2B5EF4-FFF2-40B4-BE49-F238E27FC236}">
                <a16:creationId xmlns:a16="http://schemas.microsoft.com/office/drawing/2014/main" id="{2195AB49-66D0-2B1B-3409-C134174D85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2153" y="6095169"/>
            <a:ext cx="1114425" cy="501650"/>
          </a:xfrm>
          <a:prstGeom prst="rect">
            <a:avLst/>
          </a:prstGeom>
          <a:noFill/>
          <a:ln>
            <a:noFill/>
          </a:ln>
        </p:spPr>
      </p:pic>
    </p:spTree>
    <p:extLst>
      <p:ext uri="{BB962C8B-B14F-4D97-AF65-F5344CB8AC3E}">
        <p14:creationId xmlns:p14="http://schemas.microsoft.com/office/powerpoint/2010/main" val="3223938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F3082-7B4E-3168-5DA8-E02765B06351}"/>
            </a:ext>
          </a:extLst>
        </p:cNvPr>
        <p:cNvGrpSpPr/>
        <p:nvPr/>
      </p:nvGrpSpPr>
      <p:grpSpPr>
        <a:xfrm>
          <a:off x="0" y="0"/>
          <a:ext cx="0" cy="0"/>
          <a:chOff x="0" y="0"/>
          <a:chExt cx="0" cy="0"/>
        </a:xfrm>
      </p:grpSpPr>
      <p:sp>
        <p:nvSpPr>
          <p:cNvPr id="7" name="Rubrik 6">
            <a:extLst>
              <a:ext uri="{FF2B5EF4-FFF2-40B4-BE49-F238E27FC236}">
                <a16:creationId xmlns:a16="http://schemas.microsoft.com/office/drawing/2014/main" id="{7F1285C2-0095-3D22-5165-F2DD47A61740}"/>
              </a:ext>
            </a:extLst>
          </p:cNvPr>
          <p:cNvSpPr>
            <a:spLocks noGrp="1"/>
          </p:cNvSpPr>
          <p:nvPr>
            <p:ph type="title"/>
          </p:nvPr>
        </p:nvSpPr>
        <p:spPr>
          <a:xfrm>
            <a:off x="5990695" y="450627"/>
            <a:ext cx="6201305" cy="716845"/>
          </a:xfrm>
        </p:spPr>
        <p:txBody>
          <a:bodyPr/>
          <a:lstStyle/>
          <a:p>
            <a:pPr algn="ctr"/>
            <a:r>
              <a:rPr lang="sv-se" dirty="0">
                <a:cs typeface="Arial" panose="020B0604020202020204" pitchFamily="34" charset="0"/>
              </a:rPr>
              <a:t>Differentieringsmodellen </a:t>
            </a:r>
            <a:endParaRPr lang="sv-SE" dirty="0"/>
          </a:p>
        </p:txBody>
      </p:sp>
      <p:sp>
        <p:nvSpPr>
          <p:cNvPr id="9" name="Platshållare för text 8">
            <a:extLst>
              <a:ext uri="{FF2B5EF4-FFF2-40B4-BE49-F238E27FC236}">
                <a16:creationId xmlns:a16="http://schemas.microsoft.com/office/drawing/2014/main" id="{4BDCA35E-6E5A-15EF-0562-7A79E869B818}"/>
              </a:ext>
            </a:extLst>
          </p:cNvPr>
          <p:cNvSpPr>
            <a:spLocks noGrp="1"/>
          </p:cNvSpPr>
          <p:nvPr>
            <p:ph type="body" sz="half" idx="2"/>
          </p:nvPr>
        </p:nvSpPr>
        <p:spPr>
          <a:xfrm>
            <a:off x="5949245" y="1264356"/>
            <a:ext cx="6096000" cy="4876800"/>
          </a:xfrm>
        </p:spPr>
        <p:txBody>
          <a:bodyPr>
            <a:normAutofit fontScale="85000" lnSpcReduction="20000"/>
          </a:bodyPr>
          <a:lstStyle/>
          <a:p>
            <a:r>
              <a:rPr lang="sv-SE" sz="1900" b="1" dirty="0"/>
              <a:t>Skapa tydligare arbetsroller och ansvarsområden</a:t>
            </a:r>
            <a:r>
              <a:rPr lang="sv-SE" sz="1900" dirty="0"/>
              <a:t> </a:t>
            </a:r>
          </a:p>
          <a:p>
            <a:pPr>
              <a:lnSpc>
                <a:spcPct val="120000"/>
              </a:lnSpc>
            </a:pPr>
            <a:r>
              <a:rPr lang="sv-SE" sz="1900" dirty="0"/>
              <a:t>ökar effektiviteten genom att personalen fokuserar på specifika arbetsuppgifter, vilket minskar dubbelarbete och förbättrar resursnyttjandet. </a:t>
            </a:r>
          </a:p>
          <a:p>
            <a:endParaRPr lang="sv-SE" sz="900" dirty="0"/>
          </a:p>
          <a:p>
            <a:r>
              <a:rPr lang="sv-SE" sz="1900" b="1" dirty="0"/>
              <a:t>Arbetsuppgifter utifrån kompetens, utbildning</a:t>
            </a:r>
            <a:r>
              <a:rPr lang="sv-SE" sz="1900" dirty="0"/>
              <a:t> och </a:t>
            </a:r>
            <a:r>
              <a:rPr lang="sv-SE" sz="1900" b="1" dirty="0"/>
              <a:t>intresse</a:t>
            </a:r>
          </a:p>
          <a:p>
            <a:pPr>
              <a:lnSpc>
                <a:spcPct val="120000"/>
              </a:lnSpc>
            </a:pPr>
            <a:r>
              <a:rPr lang="sv-SE" sz="1900" dirty="0"/>
              <a:t>personalen kan fokusera på sina kvalificerade uppgifter medan andra roller skapas för arbetsuppgifter som inte kräver samma kompetens. Tjänster för personer utan vårdutbildning skapas vilket breddar rekryteringsunderlaget. Skapar en tydlig struktur för vårdinsatser. </a:t>
            </a:r>
          </a:p>
          <a:p>
            <a:endParaRPr lang="sv-SE" sz="900" dirty="0"/>
          </a:p>
          <a:p>
            <a:r>
              <a:rPr lang="sv-SE" sz="1900" b="1" dirty="0"/>
              <a:t>Förbättrad arbetsmiljö och minskad arbetsbelastning</a:t>
            </a:r>
          </a:p>
          <a:p>
            <a:r>
              <a:rPr lang="sv-SE" sz="1900" dirty="0"/>
              <a:t>då omsorgen blir mer professionell och individanpassad. </a:t>
            </a:r>
          </a:p>
          <a:p>
            <a:endParaRPr lang="sv-SE" sz="900" dirty="0"/>
          </a:p>
          <a:p>
            <a:r>
              <a:rPr lang="sv-SE" sz="1900" b="1" dirty="0"/>
              <a:t>Ökar yrkets attraktivitet och status</a:t>
            </a:r>
            <a:r>
              <a:rPr lang="sv-SE" sz="1900" dirty="0"/>
              <a:t> genom karriärvägar och </a:t>
            </a:r>
          </a:p>
          <a:p>
            <a:r>
              <a:rPr lang="sv-SE" sz="1900" dirty="0"/>
              <a:t>kompetensutveckling vilket även ökar motivationen.</a:t>
            </a:r>
          </a:p>
          <a:p>
            <a:endParaRPr lang="sv-SE" dirty="0"/>
          </a:p>
        </p:txBody>
      </p:sp>
      <p:pic>
        <p:nvPicPr>
          <p:cNvPr id="32" name="Platshållare för bild 31" descr="En bild som visar person, klädsel, bordsservis, Människoansikte&#10;&#10;AI-genererat innehåll kan vara felaktigt.">
            <a:extLst>
              <a:ext uri="{FF2B5EF4-FFF2-40B4-BE49-F238E27FC236}">
                <a16:creationId xmlns:a16="http://schemas.microsoft.com/office/drawing/2014/main" id="{4A081003-0AB3-E67D-C8E1-7CECA11039B1}"/>
              </a:ext>
            </a:extLst>
          </p:cNvPr>
          <p:cNvPicPr>
            <a:picLocks noGrp="1" noChangeAspect="1"/>
          </p:cNvPicPr>
          <p:nvPr>
            <p:ph type="pic" idx="1"/>
          </p:nvPr>
        </p:nvPicPr>
        <p:blipFill>
          <a:blip r:embed="rId3"/>
          <a:srcRect l="25000" r="25000"/>
          <a:stretch>
            <a:fillRect/>
          </a:stretch>
        </p:blipFill>
        <p:spPr>
          <a:xfrm>
            <a:off x="0" y="0"/>
            <a:ext cx="5949244" cy="6857999"/>
          </a:xfrm>
        </p:spPr>
      </p:pic>
      <p:pic>
        <p:nvPicPr>
          <p:cNvPr id="33" name="Picture 3">
            <a:extLst>
              <a:ext uri="{FF2B5EF4-FFF2-40B4-BE49-F238E27FC236}">
                <a16:creationId xmlns:a16="http://schemas.microsoft.com/office/drawing/2014/main" id="{D096BE3C-86B9-AD00-AFCA-AC3A3C128C90}"/>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096000" y="5964107"/>
            <a:ext cx="2523600" cy="61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752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925205B9-F435-2307-0A48-1E998613DD9C}"/>
              </a:ext>
            </a:extLst>
          </p:cNvPr>
          <p:cNvCxnSpPr/>
          <p:nvPr/>
        </p:nvCxnSpPr>
        <p:spPr>
          <a:xfrm>
            <a:off x="747622" y="3321170"/>
            <a:ext cx="10696755" cy="0"/>
          </a:xfrm>
          <a:prstGeom prst="line">
            <a:avLst/>
          </a:prstGeom>
          <a:ln w="57150"/>
        </p:spPr>
        <p:style>
          <a:lnRef idx="1">
            <a:schemeClr val="dk1"/>
          </a:lnRef>
          <a:fillRef idx="0">
            <a:schemeClr val="dk1"/>
          </a:fillRef>
          <a:effectRef idx="0">
            <a:schemeClr val="dk1"/>
          </a:effectRef>
          <a:fontRef idx="minor">
            <a:schemeClr val="tx1"/>
          </a:fontRef>
        </p:style>
      </p:cxnSp>
      <p:sp>
        <p:nvSpPr>
          <p:cNvPr id="19" name="textruta 18">
            <a:extLst>
              <a:ext uri="{FF2B5EF4-FFF2-40B4-BE49-F238E27FC236}">
                <a16:creationId xmlns:a16="http://schemas.microsoft.com/office/drawing/2014/main" id="{08B3A19C-B645-6A70-DF79-CE2CBA65E645}"/>
              </a:ext>
            </a:extLst>
          </p:cNvPr>
          <p:cNvSpPr txBox="1"/>
          <p:nvPr/>
        </p:nvSpPr>
        <p:spPr>
          <a:xfrm>
            <a:off x="136711" y="1408801"/>
            <a:ext cx="1410123" cy="1200329"/>
          </a:xfrm>
          <a:prstGeom prst="rect">
            <a:avLst/>
          </a:prstGeom>
          <a:noFill/>
        </p:spPr>
        <p:txBody>
          <a:bodyPr wrap="square" rtlCol="0">
            <a:spAutoFit/>
          </a:bodyPr>
          <a:lstStyle/>
          <a:p>
            <a:r>
              <a:rPr lang="sv-SE" sz="1200" dirty="0">
                <a:highlight>
                  <a:srgbClr val="00FFFF"/>
                </a:highlight>
                <a:latin typeface="+mn-lt"/>
              </a:rPr>
              <a:t>2022</a:t>
            </a:r>
            <a:r>
              <a:rPr lang="sv-SE" sz="1200" dirty="0">
                <a:latin typeface="+mn-lt"/>
              </a:rPr>
              <a:t> oktober</a:t>
            </a:r>
            <a:br>
              <a:rPr lang="sv-SE" sz="1200" b="1" dirty="0">
                <a:latin typeface="+mn-lt"/>
              </a:rPr>
            </a:br>
            <a:r>
              <a:rPr lang="sv-SE" sz="1200" b="1" kern="100" dirty="0">
                <a:effectLst/>
                <a:latin typeface="+mn-lt"/>
                <a:ea typeface="Aptos" panose="020B0004020202020204" pitchFamily="34" charset="0"/>
                <a:cs typeface="Times New Roman" panose="02020603050405020304" pitchFamily="18" charset="0"/>
              </a:rPr>
              <a:t>Beslut att anta </a:t>
            </a:r>
            <a:r>
              <a:rPr lang="sv-SE" sz="1200" b="1" kern="100" dirty="0">
                <a:ea typeface="Aptos" panose="020B0004020202020204" pitchFamily="34" charset="0"/>
                <a:cs typeface="Times New Roman" panose="02020603050405020304" pitchFamily="18" charset="0"/>
              </a:rPr>
              <a:t> projektförslaget.</a:t>
            </a:r>
          </a:p>
          <a:p>
            <a:r>
              <a:rPr lang="sv-SE" sz="1200" kern="100" dirty="0">
                <a:ea typeface="Aptos" panose="020B0004020202020204" pitchFamily="34" charset="0"/>
                <a:cs typeface="Times New Roman" panose="02020603050405020304" pitchFamily="18" charset="0"/>
              </a:rPr>
              <a:t>Inriktningsbeslut från strategisk ledningsgrupp.</a:t>
            </a:r>
            <a:endParaRPr lang="sv-SE" sz="1200" dirty="0">
              <a:latin typeface="+mn-lt"/>
            </a:endParaRPr>
          </a:p>
        </p:txBody>
      </p:sp>
      <p:cxnSp>
        <p:nvCxnSpPr>
          <p:cNvPr id="25" name="Rak koppling 24">
            <a:extLst>
              <a:ext uri="{FF2B5EF4-FFF2-40B4-BE49-F238E27FC236}">
                <a16:creationId xmlns:a16="http://schemas.microsoft.com/office/drawing/2014/main" id="{D2F5B669-094F-DA13-23E6-4C4387A4A204}"/>
              </a:ext>
            </a:extLst>
          </p:cNvPr>
          <p:cNvCxnSpPr>
            <a:cxnSpLocks/>
          </p:cNvCxnSpPr>
          <p:nvPr/>
        </p:nvCxnSpPr>
        <p:spPr>
          <a:xfrm flipV="1">
            <a:off x="2642679" y="2436081"/>
            <a:ext cx="0" cy="878125"/>
          </a:xfrm>
          <a:prstGeom prst="line">
            <a:avLst/>
          </a:prstGeom>
          <a:ln w="38100"/>
        </p:spPr>
        <p:style>
          <a:lnRef idx="1">
            <a:schemeClr val="dk1"/>
          </a:lnRef>
          <a:fillRef idx="0">
            <a:schemeClr val="dk1"/>
          </a:fillRef>
          <a:effectRef idx="0">
            <a:schemeClr val="dk1"/>
          </a:effectRef>
          <a:fontRef idx="minor">
            <a:schemeClr val="tx1"/>
          </a:fontRef>
        </p:style>
      </p:cxnSp>
      <p:sp>
        <p:nvSpPr>
          <p:cNvPr id="27" name="textruta 26">
            <a:extLst>
              <a:ext uri="{FF2B5EF4-FFF2-40B4-BE49-F238E27FC236}">
                <a16:creationId xmlns:a16="http://schemas.microsoft.com/office/drawing/2014/main" id="{5A37FFA4-25FE-61F2-E4F8-BB26A97A0135}"/>
              </a:ext>
            </a:extLst>
          </p:cNvPr>
          <p:cNvSpPr txBox="1"/>
          <p:nvPr/>
        </p:nvSpPr>
        <p:spPr>
          <a:xfrm>
            <a:off x="2157745" y="1316467"/>
            <a:ext cx="2484390" cy="1384995"/>
          </a:xfrm>
          <a:prstGeom prst="rect">
            <a:avLst/>
          </a:prstGeom>
          <a:noFill/>
        </p:spPr>
        <p:txBody>
          <a:bodyPr wrap="square" rtlCol="0">
            <a:spAutoFit/>
          </a:bodyPr>
          <a:lstStyle/>
          <a:p>
            <a:r>
              <a:rPr lang="sv-SE" sz="1200" kern="100" dirty="0">
                <a:effectLst/>
                <a:highlight>
                  <a:srgbClr val="00FFFF"/>
                </a:highlight>
                <a:latin typeface="+mn-lt"/>
                <a:ea typeface="Aptos" panose="020B0004020202020204" pitchFamily="34" charset="0"/>
                <a:cs typeface="Times New Roman" panose="02020603050405020304" pitchFamily="18" charset="0"/>
              </a:rPr>
              <a:t>2022</a:t>
            </a:r>
            <a:r>
              <a:rPr lang="sv-SE" sz="1200" kern="100" dirty="0">
                <a:effectLst/>
                <a:latin typeface="+mn-lt"/>
                <a:ea typeface="Aptos" panose="020B0004020202020204" pitchFamily="34" charset="0"/>
                <a:cs typeface="Times New Roman" panose="02020603050405020304" pitchFamily="18" charset="0"/>
              </a:rPr>
              <a:t> decembe</a:t>
            </a:r>
            <a:r>
              <a:rPr lang="sv-SE" sz="1200" b="1" kern="100" dirty="0">
                <a:effectLst/>
                <a:latin typeface="+mn-lt"/>
                <a:ea typeface="Aptos" panose="020B0004020202020204" pitchFamily="34" charset="0"/>
                <a:cs typeface="Times New Roman" panose="02020603050405020304" pitchFamily="18" charset="0"/>
              </a:rPr>
              <a:t>r</a:t>
            </a:r>
            <a:br>
              <a:rPr lang="sv-SE" sz="1200" b="1" kern="100" dirty="0">
                <a:effectLst/>
                <a:latin typeface="+mn-lt"/>
                <a:ea typeface="Aptos" panose="020B0004020202020204" pitchFamily="34" charset="0"/>
                <a:cs typeface="Times New Roman" panose="02020603050405020304" pitchFamily="18" charset="0"/>
              </a:rPr>
            </a:br>
            <a:r>
              <a:rPr lang="sv-SE" sz="1200" b="1" kern="100" dirty="0">
                <a:effectLst/>
                <a:latin typeface="+mn-lt"/>
                <a:ea typeface="Aptos" panose="020B0004020202020204" pitchFamily="34" charset="0"/>
                <a:cs typeface="Times New Roman" panose="02020603050405020304" pitchFamily="18" charset="0"/>
              </a:rPr>
              <a:t>Socialnämnden fattar beslut att godkänna projektförslaget.</a:t>
            </a:r>
          </a:p>
          <a:p>
            <a:r>
              <a:rPr lang="sv-SE" sz="1200" dirty="0">
                <a:ea typeface="Aptos" panose="020B0004020202020204" pitchFamily="34" charset="0"/>
                <a:cs typeface="Times New Roman" panose="02020603050405020304" pitchFamily="18" charset="0"/>
              </a:rPr>
              <a:t>Fördelning av tjänsterna</a:t>
            </a:r>
          </a:p>
          <a:p>
            <a:r>
              <a:rPr lang="sv-SE" sz="1200" dirty="0">
                <a:ea typeface="Aptos" panose="020B0004020202020204" pitchFamily="34" charset="0"/>
                <a:cs typeface="Times New Roman" panose="02020603050405020304" pitchFamily="18" charset="0"/>
              </a:rPr>
              <a:t>(</a:t>
            </a:r>
            <a:r>
              <a:rPr lang="sv-SE" sz="1200" dirty="0" err="1">
                <a:ea typeface="Aptos" panose="020B0004020202020204" pitchFamily="34" charset="0"/>
                <a:cs typeface="Times New Roman" panose="02020603050405020304" pitchFamily="18" charset="0"/>
              </a:rPr>
              <a:t>sb</a:t>
            </a:r>
            <a:r>
              <a:rPr lang="sv-SE" sz="1200" dirty="0">
                <a:ea typeface="Aptos" panose="020B0004020202020204" pitchFamily="34" charset="0"/>
                <a:cs typeface="Times New Roman" panose="02020603050405020304" pitchFamily="18" charset="0"/>
              </a:rPr>
              <a:t>/</a:t>
            </a:r>
            <a:r>
              <a:rPr lang="sv-SE" sz="1200" dirty="0" err="1">
                <a:ea typeface="Aptos" panose="020B0004020202020204" pitchFamily="34" charset="0"/>
                <a:cs typeface="Times New Roman" panose="02020603050405020304" pitchFamily="18" charset="0"/>
              </a:rPr>
              <a:t>vb</a:t>
            </a:r>
            <a:r>
              <a:rPr lang="sv-SE" sz="1200" dirty="0">
                <a:ea typeface="Aptos" panose="020B0004020202020204" pitchFamily="34" charset="0"/>
                <a:cs typeface="Times New Roman" panose="02020603050405020304" pitchFamily="18" charset="0"/>
              </a:rPr>
              <a:t>/</a:t>
            </a:r>
            <a:r>
              <a:rPr lang="sv-SE" sz="1200" dirty="0" err="1">
                <a:ea typeface="Aptos" panose="020B0004020202020204" pitchFamily="34" charset="0"/>
                <a:cs typeface="Times New Roman" panose="02020603050405020304" pitchFamily="18" charset="0"/>
              </a:rPr>
              <a:t>usk</a:t>
            </a:r>
            <a:r>
              <a:rPr lang="sv-SE" sz="1200" dirty="0">
                <a:ea typeface="Aptos" panose="020B0004020202020204" pitchFamily="34" charset="0"/>
                <a:cs typeface="Times New Roman" panose="02020603050405020304" pitchFamily="18" charset="0"/>
              </a:rPr>
              <a:t>/</a:t>
            </a:r>
            <a:r>
              <a:rPr lang="sv-SE" sz="1200" dirty="0" err="1">
                <a:ea typeface="Aptos" panose="020B0004020202020204" pitchFamily="34" charset="0"/>
                <a:cs typeface="Times New Roman" panose="02020603050405020304" pitchFamily="18" charset="0"/>
              </a:rPr>
              <a:t>spec</a:t>
            </a:r>
            <a:r>
              <a:rPr lang="sv-SE" sz="1200" dirty="0">
                <a:ea typeface="Aptos" panose="020B0004020202020204" pitchFamily="34" charset="0"/>
                <a:cs typeface="Times New Roman" panose="02020603050405020304" pitchFamily="18" charset="0"/>
              </a:rPr>
              <a:t> </a:t>
            </a:r>
            <a:r>
              <a:rPr lang="sv-SE" sz="1200" dirty="0" err="1">
                <a:ea typeface="Aptos" panose="020B0004020202020204" pitchFamily="34" charset="0"/>
                <a:cs typeface="Times New Roman" panose="02020603050405020304" pitchFamily="18" charset="0"/>
              </a:rPr>
              <a:t>usk</a:t>
            </a:r>
            <a:r>
              <a:rPr lang="sv-SE" sz="1200" dirty="0">
                <a:ea typeface="Aptos" panose="020B0004020202020204" pitchFamily="34" charset="0"/>
                <a:cs typeface="Times New Roman" panose="02020603050405020304" pitchFamily="18" charset="0"/>
              </a:rPr>
              <a:t>) </a:t>
            </a:r>
          </a:p>
          <a:p>
            <a:endParaRPr lang="sv-SE" sz="1200" b="1" kern="100" dirty="0">
              <a:effectLst/>
              <a:latin typeface="+mn-lt"/>
              <a:ea typeface="Aptos" panose="020B0004020202020204" pitchFamily="34" charset="0"/>
              <a:cs typeface="Times New Roman" panose="02020603050405020304" pitchFamily="18" charset="0"/>
            </a:endParaRPr>
          </a:p>
          <a:p>
            <a:endParaRPr lang="sv-SE" sz="1200" dirty="0">
              <a:latin typeface="+mn-lt"/>
            </a:endParaRPr>
          </a:p>
        </p:txBody>
      </p:sp>
      <p:sp>
        <p:nvSpPr>
          <p:cNvPr id="31" name="textruta 30">
            <a:extLst>
              <a:ext uri="{FF2B5EF4-FFF2-40B4-BE49-F238E27FC236}">
                <a16:creationId xmlns:a16="http://schemas.microsoft.com/office/drawing/2014/main" id="{1C0AF2D7-E7FC-254B-68A6-396373FD8014}"/>
              </a:ext>
            </a:extLst>
          </p:cNvPr>
          <p:cNvSpPr txBox="1"/>
          <p:nvPr/>
        </p:nvSpPr>
        <p:spPr>
          <a:xfrm>
            <a:off x="4538024" y="2641174"/>
            <a:ext cx="1912422" cy="1015663"/>
          </a:xfrm>
          <a:prstGeom prst="rect">
            <a:avLst/>
          </a:prstGeom>
          <a:noFill/>
        </p:spPr>
        <p:txBody>
          <a:bodyPr wrap="square" rtlCol="0">
            <a:spAutoFit/>
          </a:bodyPr>
          <a:lstStyle/>
          <a:p>
            <a:r>
              <a:rPr lang="sv-SE" sz="1200" dirty="0">
                <a:effectLst/>
                <a:highlight>
                  <a:srgbClr val="FF00FF"/>
                </a:highlight>
                <a:latin typeface="+mn-lt"/>
                <a:ea typeface="Aptos" panose="020B0004020202020204" pitchFamily="34" charset="0"/>
                <a:cs typeface="Times New Roman" panose="02020603050405020304" pitchFamily="18" charset="0"/>
              </a:rPr>
              <a:t>2023</a:t>
            </a:r>
            <a:r>
              <a:rPr lang="sv-SE" sz="1200" dirty="0">
                <a:effectLst/>
                <a:latin typeface="+mn-lt"/>
                <a:ea typeface="Aptos" panose="020B0004020202020204" pitchFamily="34" charset="0"/>
                <a:cs typeface="Times New Roman" panose="02020603050405020304" pitchFamily="18" charset="0"/>
              </a:rPr>
              <a:t> Inväntar S</a:t>
            </a:r>
            <a:r>
              <a:rPr lang="sv-SE" sz="1200" dirty="0">
                <a:latin typeface="+mn-lt"/>
                <a:ea typeface="Aptos" panose="020B0004020202020204" pitchFamily="34" charset="0"/>
                <a:cs typeface="Times New Roman" panose="02020603050405020304" pitchFamily="18" charset="0"/>
              </a:rPr>
              <a:t>ocials</a:t>
            </a:r>
            <a:r>
              <a:rPr lang="sv-SE" sz="1200" dirty="0">
                <a:effectLst/>
                <a:latin typeface="+mn-lt"/>
                <a:ea typeface="Aptos" panose="020B0004020202020204" pitchFamily="34" charset="0"/>
                <a:cs typeface="Times New Roman" panose="02020603050405020304" pitchFamily="18" charset="0"/>
              </a:rPr>
              <a:t>tyrelsens rapport </a:t>
            </a:r>
            <a:r>
              <a:rPr lang="sv-SE" sz="1200" i="1" dirty="0">
                <a:effectLst/>
                <a:latin typeface="+mn-lt"/>
                <a:ea typeface="Aptos" panose="020B0004020202020204" pitchFamily="34" charset="0"/>
                <a:cs typeface="Times New Roman" panose="02020603050405020304" pitchFamily="18" charset="0"/>
              </a:rPr>
              <a:t>”Dela på arbetet </a:t>
            </a:r>
            <a:r>
              <a:rPr lang="sv-SE" sz="1200" i="1" dirty="0">
                <a:ea typeface="Aptos" panose="020B0004020202020204" pitchFamily="34" charset="0"/>
                <a:cs typeface="Times New Roman" panose="02020603050405020304" pitchFamily="18" charset="0"/>
              </a:rPr>
              <a:t>2023:3”</a:t>
            </a:r>
            <a:endParaRPr lang="sv-SE" sz="1200" i="1" dirty="0">
              <a:effectLst/>
              <a:latin typeface="+mn-lt"/>
              <a:ea typeface="Aptos" panose="020B0004020202020204" pitchFamily="34" charset="0"/>
              <a:cs typeface="Times New Roman" panose="02020603050405020304" pitchFamily="18" charset="0"/>
            </a:endParaRPr>
          </a:p>
          <a:p>
            <a:endParaRPr lang="sv-SE" sz="1200" dirty="0">
              <a:latin typeface="+mn-lt"/>
              <a:cs typeface="Times New Roman" panose="02020603050405020304" pitchFamily="18" charset="0"/>
            </a:endParaRPr>
          </a:p>
          <a:p>
            <a:endParaRPr lang="sv-SE" sz="1200" dirty="0">
              <a:latin typeface="+mn-lt"/>
            </a:endParaRPr>
          </a:p>
        </p:txBody>
      </p:sp>
      <p:cxnSp>
        <p:nvCxnSpPr>
          <p:cNvPr id="37" name="Rak koppling 36">
            <a:extLst>
              <a:ext uri="{FF2B5EF4-FFF2-40B4-BE49-F238E27FC236}">
                <a16:creationId xmlns:a16="http://schemas.microsoft.com/office/drawing/2014/main" id="{D8F8959A-E2E2-863D-9FF4-7EFE90627ED8}"/>
              </a:ext>
            </a:extLst>
          </p:cNvPr>
          <p:cNvCxnSpPr>
            <a:cxnSpLocks/>
          </p:cNvCxnSpPr>
          <p:nvPr/>
        </p:nvCxnSpPr>
        <p:spPr>
          <a:xfrm>
            <a:off x="5711769" y="3355113"/>
            <a:ext cx="0" cy="976022"/>
          </a:xfrm>
          <a:prstGeom prst="line">
            <a:avLst/>
          </a:prstGeom>
          <a:ln w="38100"/>
        </p:spPr>
        <p:style>
          <a:lnRef idx="1">
            <a:schemeClr val="dk1"/>
          </a:lnRef>
          <a:fillRef idx="0">
            <a:schemeClr val="dk1"/>
          </a:fillRef>
          <a:effectRef idx="0">
            <a:schemeClr val="dk1"/>
          </a:effectRef>
          <a:fontRef idx="minor">
            <a:schemeClr val="tx1"/>
          </a:fontRef>
        </p:style>
      </p:cxnSp>
      <p:sp>
        <p:nvSpPr>
          <p:cNvPr id="38" name="textruta 37">
            <a:extLst>
              <a:ext uri="{FF2B5EF4-FFF2-40B4-BE49-F238E27FC236}">
                <a16:creationId xmlns:a16="http://schemas.microsoft.com/office/drawing/2014/main" id="{39F78168-F427-0C2E-0C4E-71A385597189}"/>
              </a:ext>
            </a:extLst>
          </p:cNvPr>
          <p:cNvSpPr txBox="1"/>
          <p:nvPr/>
        </p:nvSpPr>
        <p:spPr>
          <a:xfrm>
            <a:off x="4538024" y="4124984"/>
            <a:ext cx="2501660" cy="1015663"/>
          </a:xfrm>
          <a:prstGeom prst="rect">
            <a:avLst/>
          </a:prstGeom>
          <a:noFill/>
        </p:spPr>
        <p:txBody>
          <a:bodyPr wrap="square" rtlCol="0">
            <a:spAutoFit/>
          </a:bodyPr>
          <a:lstStyle/>
          <a:p>
            <a:r>
              <a:rPr lang="sv-SE" sz="1200" dirty="0">
                <a:effectLst/>
                <a:highlight>
                  <a:srgbClr val="FF00FF"/>
                </a:highlight>
                <a:latin typeface="+mn-lt"/>
                <a:ea typeface="Aptos" panose="020B0004020202020204" pitchFamily="34" charset="0"/>
                <a:cs typeface="Times New Roman" panose="02020603050405020304" pitchFamily="18" charset="0"/>
              </a:rPr>
              <a:t>2023 </a:t>
            </a:r>
            <a:r>
              <a:rPr lang="sv-SE" sz="1200" dirty="0">
                <a:effectLst/>
                <a:latin typeface="+mn-lt"/>
                <a:ea typeface="Aptos" panose="020B0004020202020204" pitchFamily="34" charset="0"/>
                <a:cs typeface="Times New Roman" panose="02020603050405020304" pitchFamily="18" charset="0"/>
              </a:rPr>
              <a:t>April</a:t>
            </a:r>
            <a:br>
              <a:rPr lang="sv-SE" sz="1200" dirty="0">
                <a:effectLst/>
                <a:latin typeface="+mn-lt"/>
                <a:ea typeface="Aptos" panose="020B0004020202020204" pitchFamily="34" charset="0"/>
                <a:cs typeface="Times New Roman" panose="02020603050405020304" pitchFamily="18" charset="0"/>
              </a:rPr>
            </a:br>
            <a:r>
              <a:rPr lang="sv-SE" sz="1200" dirty="0">
                <a:effectLst/>
                <a:latin typeface="+mn-lt"/>
                <a:ea typeface="Aptos" panose="020B0004020202020204" pitchFamily="34" charset="0"/>
                <a:cs typeface="Times New Roman" panose="02020603050405020304" pitchFamily="18" charset="0"/>
              </a:rPr>
              <a:t>Socialstyrelsens rapport </a:t>
            </a:r>
            <a:r>
              <a:rPr lang="sv-SE" sz="1200" i="1" dirty="0">
                <a:effectLst/>
                <a:latin typeface="+mn-lt"/>
                <a:ea typeface="Aptos" panose="020B0004020202020204" pitchFamily="34" charset="0"/>
                <a:cs typeface="Times New Roman" panose="02020603050405020304" pitchFamily="18" charset="0"/>
              </a:rPr>
              <a:t>”Dela på arbetet 2023:3” </a:t>
            </a:r>
            <a:r>
              <a:rPr lang="sv-SE" sz="1200" dirty="0">
                <a:effectLst/>
                <a:latin typeface="+mn-lt"/>
                <a:ea typeface="Aptos" panose="020B0004020202020204" pitchFamily="34" charset="0"/>
                <a:cs typeface="Times New Roman" panose="02020603050405020304" pitchFamily="18" charset="0"/>
              </a:rPr>
              <a:t>kommer, med rekommendation att testa differentiering och utvärdera</a:t>
            </a:r>
            <a:endParaRPr lang="sv-SE" sz="1200" dirty="0">
              <a:latin typeface="+mn-lt"/>
            </a:endParaRPr>
          </a:p>
        </p:txBody>
      </p:sp>
      <p:cxnSp>
        <p:nvCxnSpPr>
          <p:cNvPr id="40" name="Rak koppling 39">
            <a:extLst>
              <a:ext uri="{FF2B5EF4-FFF2-40B4-BE49-F238E27FC236}">
                <a16:creationId xmlns:a16="http://schemas.microsoft.com/office/drawing/2014/main" id="{320B0961-4F72-C9BE-9AB8-1F93106409D1}"/>
              </a:ext>
            </a:extLst>
          </p:cNvPr>
          <p:cNvCxnSpPr>
            <a:cxnSpLocks/>
          </p:cNvCxnSpPr>
          <p:nvPr/>
        </p:nvCxnSpPr>
        <p:spPr>
          <a:xfrm>
            <a:off x="7292622" y="3324520"/>
            <a:ext cx="0" cy="328922"/>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Rak koppling 42">
            <a:extLst>
              <a:ext uri="{FF2B5EF4-FFF2-40B4-BE49-F238E27FC236}">
                <a16:creationId xmlns:a16="http://schemas.microsoft.com/office/drawing/2014/main" id="{D61D1F60-D391-4AA1-00F0-8A30E7BF66A1}"/>
              </a:ext>
            </a:extLst>
          </p:cNvPr>
          <p:cNvCxnSpPr>
            <a:cxnSpLocks/>
          </p:cNvCxnSpPr>
          <p:nvPr/>
        </p:nvCxnSpPr>
        <p:spPr>
          <a:xfrm>
            <a:off x="11444377" y="2258276"/>
            <a:ext cx="0" cy="10968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ruta 43">
            <a:extLst>
              <a:ext uri="{FF2B5EF4-FFF2-40B4-BE49-F238E27FC236}">
                <a16:creationId xmlns:a16="http://schemas.microsoft.com/office/drawing/2014/main" id="{2D21C5C2-063F-3609-9B32-FFCF8292F002}"/>
              </a:ext>
            </a:extLst>
          </p:cNvPr>
          <p:cNvSpPr txBox="1"/>
          <p:nvPr/>
        </p:nvSpPr>
        <p:spPr>
          <a:xfrm>
            <a:off x="6440410" y="3567745"/>
            <a:ext cx="2277360" cy="646331"/>
          </a:xfrm>
          <a:prstGeom prst="rect">
            <a:avLst/>
          </a:prstGeom>
          <a:noFill/>
        </p:spPr>
        <p:txBody>
          <a:bodyPr wrap="square" rtlCol="0">
            <a:spAutoFit/>
          </a:bodyPr>
          <a:lstStyle/>
          <a:p>
            <a:r>
              <a:rPr lang="sv-SE" sz="1200" dirty="0">
                <a:effectLst/>
                <a:highlight>
                  <a:srgbClr val="FF00FF"/>
                </a:highlight>
                <a:latin typeface="+mn-lt"/>
                <a:ea typeface="Aptos" panose="020B0004020202020204" pitchFamily="34" charset="0"/>
                <a:cs typeface="Times New Roman" panose="02020603050405020304" pitchFamily="18" charset="0"/>
              </a:rPr>
              <a:t>2023</a:t>
            </a:r>
            <a:r>
              <a:rPr lang="sv-SE" sz="1200" dirty="0">
                <a:effectLst/>
                <a:latin typeface="+mn-lt"/>
                <a:ea typeface="Aptos" panose="020B0004020202020204" pitchFamily="34" charset="0"/>
                <a:cs typeface="Times New Roman" panose="02020603050405020304" pitchFamily="18" charset="0"/>
              </a:rPr>
              <a:t> November</a:t>
            </a:r>
            <a:br>
              <a:rPr lang="sv-SE" sz="1200" dirty="0">
                <a:effectLst/>
                <a:latin typeface="+mn-lt"/>
                <a:ea typeface="Aptos" panose="020B0004020202020204" pitchFamily="34" charset="0"/>
                <a:cs typeface="Times New Roman" panose="02020603050405020304" pitchFamily="18" charset="0"/>
              </a:rPr>
            </a:br>
            <a:r>
              <a:rPr lang="sv-SE" sz="1200" dirty="0" err="1">
                <a:effectLst/>
                <a:latin typeface="+mn-lt"/>
                <a:ea typeface="Aptos" panose="020B0004020202020204" pitchFamily="34" charset="0"/>
                <a:cs typeface="Times New Roman" panose="02020603050405020304" pitchFamily="18" charset="0"/>
              </a:rPr>
              <a:t>RoK</a:t>
            </a:r>
            <a:r>
              <a:rPr lang="sv-SE" sz="1200" dirty="0">
                <a:effectLst/>
                <a:latin typeface="+mn-lt"/>
                <a:ea typeface="Aptos" panose="020B0004020202020204" pitchFamily="34" charset="0"/>
                <a:cs typeface="Times New Roman" panose="02020603050405020304" pitchFamily="18" charset="0"/>
              </a:rPr>
              <a:t> genomförs med ÄC, OBO och SÄBO</a:t>
            </a:r>
            <a:endParaRPr lang="sv-SE" sz="1200" dirty="0">
              <a:latin typeface="+mn-lt"/>
            </a:endParaRPr>
          </a:p>
        </p:txBody>
      </p:sp>
      <p:sp>
        <p:nvSpPr>
          <p:cNvPr id="2" name="Title 1">
            <a:extLst>
              <a:ext uri="{FF2B5EF4-FFF2-40B4-BE49-F238E27FC236}">
                <a16:creationId xmlns:a16="http://schemas.microsoft.com/office/drawing/2014/main" id="{ECC840DF-FC36-4D31-9ABE-F076937751DB}"/>
              </a:ext>
            </a:extLst>
          </p:cNvPr>
          <p:cNvSpPr>
            <a:spLocks noGrp="1"/>
          </p:cNvSpPr>
          <p:nvPr>
            <p:ph type="title"/>
          </p:nvPr>
        </p:nvSpPr>
        <p:spPr>
          <a:xfrm>
            <a:off x="2407550" y="34324"/>
            <a:ext cx="7376898" cy="731520"/>
          </a:xfrm>
        </p:spPr>
        <p:txBody>
          <a:bodyPr anchor="t">
            <a:normAutofit/>
          </a:bodyPr>
          <a:lstStyle/>
          <a:p>
            <a:r>
              <a:rPr lang="en-US" sz="4000" b="1" dirty="0"/>
              <a:t>Bakgrund- från idé…</a:t>
            </a:r>
          </a:p>
        </p:txBody>
      </p:sp>
      <p:pic>
        <p:nvPicPr>
          <p:cNvPr id="4" name="Bildobjekt 3" descr="En bild som visar svart, mörker&#10;&#10;AI-genererat innehåll kan vara felaktigt.">
            <a:extLst>
              <a:ext uri="{FF2B5EF4-FFF2-40B4-BE49-F238E27FC236}">
                <a16:creationId xmlns:a16="http://schemas.microsoft.com/office/drawing/2014/main" id="{AF33B352-9ACD-E70A-9852-FEF2F55B8C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16592" y="6088602"/>
            <a:ext cx="1114425" cy="501650"/>
          </a:xfrm>
          <a:prstGeom prst="rect">
            <a:avLst/>
          </a:prstGeom>
          <a:noFill/>
          <a:ln>
            <a:noFill/>
          </a:ln>
        </p:spPr>
      </p:pic>
      <p:pic>
        <p:nvPicPr>
          <p:cNvPr id="3" name="Bildobjekt 2" descr="En bild som visar skärmbild, Teckensnitt, Electric blue, text&#10;&#10;AI-genererat innehåll kan vara felaktigt.">
            <a:extLst>
              <a:ext uri="{FF2B5EF4-FFF2-40B4-BE49-F238E27FC236}">
                <a16:creationId xmlns:a16="http://schemas.microsoft.com/office/drawing/2014/main" id="{C7174FE1-51B2-CEB0-2EFB-0FB517215B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034" y="6052287"/>
            <a:ext cx="2523600" cy="537965"/>
          </a:xfrm>
          <a:prstGeom prst="rect">
            <a:avLst/>
          </a:prstGeom>
          <a:noFill/>
          <a:ln>
            <a:noFill/>
          </a:ln>
        </p:spPr>
      </p:pic>
      <p:sp>
        <p:nvSpPr>
          <p:cNvPr id="7" name="textruta 6">
            <a:extLst>
              <a:ext uri="{FF2B5EF4-FFF2-40B4-BE49-F238E27FC236}">
                <a16:creationId xmlns:a16="http://schemas.microsoft.com/office/drawing/2014/main" id="{659B0E09-1E3C-F03F-4A7F-599D919E8D7B}"/>
              </a:ext>
            </a:extLst>
          </p:cNvPr>
          <p:cNvSpPr txBox="1"/>
          <p:nvPr/>
        </p:nvSpPr>
        <p:spPr>
          <a:xfrm>
            <a:off x="7597205" y="1051086"/>
            <a:ext cx="2337753" cy="1384995"/>
          </a:xfrm>
          <a:prstGeom prst="rect">
            <a:avLst/>
          </a:prstGeom>
          <a:noFill/>
        </p:spPr>
        <p:txBody>
          <a:bodyPr wrap="square" rtlCol="0">
            <a:spAutoFit/>
          </a:bodyPr>
          <a:lstStyle/>
          <a:p>
            <a:r>
              <a:rPr lang="sv-SE" sz="1200" dirty="0">
                <a:highlight>
                  <a:srgbClr val="FF0000"/>
                </a:highlight>
                <a:latin typeface="+mn-lt"/>
              </a:rPr>
              <a:t>2024</a:t>
            </a:r>
            <a:r>
              <a:rPr lang="sv-SE" sz="1200" dirty="0">
                <a:latin typeface="+mn-lt"/>
              </a:rPr>
              <a:t> </a:t>
            </a:r>
            <a:r>
              <a:rPr lang="sv-SE" sz="1200" dirty="0">
                <a:effectLst/>
                <a:latin typeface="+mn-lt"/>
                <a:ea typeface="Aptos" panose="020B0004020202020204" pitchFamily="34" charset="0"/>
                <a:cs typeface="Times New Roman" panose="02020603050405020304" pitchFamily="18" charset="0"/>
              </a:rPr>
              <a:t>Januari </a:t>
            </a:r>
            <a:br>
              <a:rPr lang="sv-SE" sz="1200" dirty="0">
                <a:effectLst/>
                <a:latin typeface="+mn-lt"/>
                <a:ea typeface="Aptos" panose="020B0004020202020204" pitchFamily="34" charset="0"/>
                <a:cs typeface="Times New Roman" panose="02020603050405020304" pitchFamily="18" charset="0"/>
              </a:rPr>
            </a:br>
            <a:r>
              <a:rPr lang="sv-SE" sz="1200" dirty="0">
                <a:latin typeface="+mn-lt"/>
                <a:ea typeface="Aptos" panose="020B0004020202020204" pitchFamily="34" charset="0"/>
                <a:cs typeface="Times New Roman" panose="02020603050405020304" pitchFamily="18" charset="0"/>
              </a:rPr>
              <a:t>S</a:t>
            </a:r>
            <a:r>
              <a:rPr lang="sv-SE" sz="1200" dirty="0">
                <a:effectLst/>
                <a:latin typeface="+mn-lt"/>
                <a:ea typeface="Aptos" panose="020B0004020202020204" pitchFamily="34" charset="0"/>
                <a:cs typeface="Times New Roman" panose="02020603050405020304" pitchFamily="18" charset="0"/>
              </a:rPr>
              <a:t>amverkan sker i den övergripande samverkansgruppen.</a:t>
            </a:r>
          </a:p>
          <a:p>
            <a:r>
              <a:rPr lang="sv-SE" sz="1200" dirty="0">
                <a:latin typeface="+mn-lt"/>
                <a:cs typeface="Times New Roman" panose="02020603050405020304" pitchFamily="18" charset="0"/>
              </a:rPr>
              <a:t>OBO beslutar att starta rekrytering av servicebiträden. </a:t>
            </a:r>
          </a:p>
          <a:p>
            <a:r>
              <a:rPr lang="sv-SE" sz="1200" dirty="0">
                <a:latin typeface="+mn-lt"/>
                <a:cs typeface="Times New Roman" panose="02020603050405020304" pitchFamily="18" charset="0"/>
              </a:rPr>
              <a:t>(planering test på SÄBO)</a:t>
            </a:r>
            <a:endParaRPr lang="sv-SE" sz="1200" dirty="0">
              <a:latin typeface="+mn-lt"/>
            </a:endParaRPr>
          </a:p>
        </p:txBody>
      </p:sp>
      <p:sp>
        <p:nvSpPr>
          <p:cNvPr id="8" name="textruta 7">
            <a:extLst>
              <a:ext uri="{FF2B5EF4-FFF2-40B4-BE49-F238E27FC236}">
                <a16:creationId xmlns:a16="http://schemas.microsoft.com/office/drawing/2014/main" id="{FC2169B5-C178-E07A-D122-F449EC8D8E57}"/>
              </a:ext>
            </a:extLst>
          </p:cNvPr>
          <p:cNvSpPr txBox="1"/>
          <p:nvPr/>
        </p:nvSpPr>
        <p:spPr>
          <a:xfrm>
            <a:off x="9590223" y="4049895"/>
            <a:ext cx="1602922" cy="646331"/>
          </a:xfrm>
          <a:prstGeom prst="rect">
            <a:avLst/>
          </a:prstGeom>
          <a:noFill/>
          <a:ln>
            <a:solidFill>
              <a:srgbClr val="FF0000"/>
            </a:solidFill>
          </a:ln>
        </p:spPr>
        <p:txBody>
          <a:bodyPr wrap="square" rtlCol="0">
            <a:spAutoFit/>
          </a:bodyPr>
          <a:lstStyle/>
          <a:p>
            <a:r>
              <a:rPr lang="sv-SE" sz="1200" dirty="0">
                <a:highlight>
                  <a:srgbClr val="FF0000"/>
                </a:highlight>
                <a:latin typeface="+mn-lt"/>
              </a:rPr>
              <a:t>2024</a:t>
            </a:r>
            <a:r>
              <a:rPr lang="sv-SE" sz="1200" dirty="0">
                <a:latin typeface="+mn-lt"/>
              </a:rPr>
              <a:t> januari-j</a:t>
            </a:r>
            <a:r>
              <a:rPr lang="sv-SE" sz="1200" kern="100" dirty="0">
                <a:effectLst/>
                <a:latin typeface="+mn-lt"/>
                <a:ea typeface="Aptos" panose="020B0004020202020204" pitchFamily="34" charset="0"/>
                <a:cs typeface="Times New Roman" panose="02020603050405020304" pitchFamily="18" charset="0"/>
              </a:rPr>
              <a:t>uni</a:t>
            </a:r>
            <a:br>
              <a:rPr lang="sv-SE" sz="1200" kern="100" dirty="0">
                <a:effectLst/>
                <a:latin typeface="+mn-lt"/>
                <a:ea typeface="Aptos" panose="020B0004020202020204" pitchFamily="34" charset="0"/>
                <a:cs typeface="Times New Roman" panose="02020603050405020304" pitchFamily="18" charset="0"/>
              </a:rPr>
            </a:br>
            <a:r>
              <a:rPr lang="sv-SE" sz="1200" kern="100" dirty="0">
                <a:effectLst/>
                <a:latin typeface="+mn-lt"/>
                <a:ea typeface="Aptos" panose="020B0004020202020204" pitchFamily="34" charset="0"/>
                <a:cs typeface="Times New Roman" panose="02020603050405020304" pitchFamily="18" charset="0"/>
              </a:rPr>
              <a:t>Förstudie framtidens kompetensförsörjning</a:t>
            </a:r>
            <a:endParaRPr lang="sv-SE" sz="1200" dirty="0">
              <a:latin typeface="+mn-lt"/>
            </a:endParaRPr>
          </a:p>
        </p:txBody>
      </p:sp>
      <p:sp>
        <p:nvSpPr>
          <p:cNvPr id="10" name="textruta 9">
            <a:extLst>
              <a:ext uri="{FF2B5EF4-FFF2-40B4-BE49-F238E27FC236}">
                <a16:creationId xmlns:a16="http://schemas.microsoft.com/office/drawing/2014/main" id="{F30BCF57-9ABE-4078-17B3-846CE5594E0F}"/>
              </a:ext>
            </a:extLst>
          </p:cNvPr>
          <p:cNvSpPr txBox="1"/>
          <p:nvPr/>
        </p:nvSpPr>
        <p:spPr>
          <a:xfrm>
            <a:off x="10150314" y="1639670"/>
            <a:ext cx="1680703" cy="646331"/>
          </a:xfrm>
          <a:prstGeom prst="rect">
            <a:avLst/>
          </a:prstGeom>
          <a:noFill/>
        </p:spPr>
        <p:txBody>
          <a:bodyPr wrap="square" rtlCol="0">
            <a:spAutoFit/>
          </a:bodyPr>
          <a:lstStyle/>
          <a:p>
            <a:r>
              <a:rPr lang="sv-SE" sz="1200" dirty="0">
                <a:highlight>
                  <a:srgbClr val="C0C0C0"/>
                </a:highlight>
              </a:rPr>
              <a:t>2025 </a:t>
            </a:r>
          </a:p>
          <a:p>
            <a:r>
              <a:rPr lang="sv-SE" sz="1200" dirty="0"/>
              <a:t>1oktober uppstart ESF projekt differentiering</a:t>
            </a:r>
            <a:endParaRPr lang="sv-SE" dirty="0">
              <a:highlight>
                <a:srgbClr val="C0C0C0"/>
              </a:highlight>
            </a:endParaRPr>
          </a:p>
        </p:txBody>
      </p:sp>
      <p:cxnSp>
        <p:nvCxnSpPr>
          <p:cNvPr id="14" name="Rak koppling 13">
            <a:extLst>
              <a:ext uri="{FF2B5EF4-FFF2-40B4-BE49-F238E27FC236}">
                <a16:creationId xmlns:a16="http://schemas.microsoft.com/office/drawing/2014/main" id="{24A1C876-4EC3-E95A-71C4-1C27021C6FA6}"/>
              </a:ext>
            </a:extLst>
          </p:cNvPr>
          <p:cNvCxnSpPr>
            <a:cxnSpLocks/>
          </p:cNvCxnSpPr>
          <p:nvPr/>
        </p:nvCxnSpPr>
        <p:spPr>
          <a:xfrm flipV="1">
            <a:off x="747622" y="2676658"/>
            <a:ext cx="0" cy="678455"/>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Rak koppling 21">
            <a:extLst>
              <a:ext uri="{FF2B5EF4-FFF2-40B4-BE49-F238E27FC236}">
                <a16:creationId xmlns:a16="http://schemas.microsoft.com/office/drawing/2014/main" id="{473A2F9F-5EFA-1AAF-E2F1-DA43B7E88BB7}"/>
              </a:ext>
            </a:extLst>
          </p:cNvPr>
          <p:cNvCxnSpPr>
            <a:cxnSpLocks/>
          </p:cNvCxnSpPr>
          <p:nvPr/>
        </p:nvCxnSpPr>
        <p:spPr>
          <a:xfrm>
            <a:off x="10142916" y="3355113"/>
            <a:ext cx="0" cy="694782"/>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Rak koppling 23">
            <a:extLst>
              <a:ext uri="{FF2B5EF4-FFF2-40B4-BE49-F238E27FC236}">
                <a16:creationId xmlns:a16="http://schemas.microsoft.com/office/drawing/2014/main" id="{2ECA6A04-AE82-A2DD-E703-C82B5EE4A292}"/>
              </a:ext>
            </a:extLst>
          </p:cNvPr>
          <p:cNvCxnSpPr>
            <a:cxnSpLocks/>
          </p:cNvCxnSpPr>
          <p:nvPr/>
        </p:nvCxnSpPr>
        <p:spPr>
          <a:xfrm>
            <a:off x="8450045" y="2258276"/>
            <a:ext cx="0" cy="1066244"/>
          </a:xfrm>
          <a:prstGeom prst="line">
            <a:avLst/>
          </a:prstGeom>
          <a:ln w="38100"/>
        </p:spPr>
        <p:style>
          <a:lnRef idx="1">
            <a:schemeClr val="dk1"/>
          </a:lnRef>
          <a:fillRef idx="0">
            <a:schemeClr val="dk1"/>
          </a:fillRef>
          <a:effectRef idx="0">
            <a:schemeClr val="dk1"/>
          </a:effectRef>
          <a:fontRef idx="minor">
            <a:schemeClr val="tx1"/>
          </a:fontRef>
        </p:style>
      </p:cxnSp>
      <p:sp>
        <p:nvSpPr>
          <p:cNvPr id="6" name="textruta 5">
            <a:extLst>
              <a:ext uri="{FF2B5EF4-FFF2-40B4-BE49-F238E27FC236}">
                <a16:creationId xmlns:a16="http://schemas.microsoft.com/office/drawing/2014/main" id="{1DB251CF-408E-0F73-AF72-AE7DA39E8B54}"/>
              </a:ext>
            </a:extLst>
          </p:cNvPr>
          <p:cNvSpPr txBox="1"/>
          <p:nvPr/>
        </p:nvSpPr>
        <p:spPr>
          <a:xfrm>
            <a:off x="6223559" y="2618767"/>
            <a:ext cx="1520950" cy="461665"/>
          </a:xfrm>
          <a:prstGeom prst="rect">
            <a:avLst/>
          </a:prstGeom>
          <a:noFill/>
        </p:spPr>
        <p:txBody>
          <a:bodyPr wrap="square" rtlCol="0">
            <a:spAutoFit/>
          </a:bodyPr>
          <a:lstStyle/>
          <a:p>
            <a:r>
              <a:rPr lang="sv-SE" sz="1200" dirty="0">
                <a:highlight>
                  <a:srgbClr val="FF00FF"/>
                </a:highlight>
                <a:ea typeface="Aptos" panose="020B0004020202020204" pitchFamily="34" charset="0"/>
                <a:cs typeface="Times New Roman" panose="02020603050405020304" pitchFamily="18" charset="0"/>
              </a:rPr>
              <a:t>2023</a:t>
            </a:r>
            <a:r>
              <a:rPr lang="sv-SE" sz="1200" dirty="0">
                <a:ea typeface="Aptos" panose="020B0004020202020204" pitchFamily="34" charset="0"/>
                <a:cs typeface="Times New Roman" panose="02020603050405020304" pitchFamily="18" charset="0"/>
              </a:rPr>
              <a:t> Hösten</a:t>
            </a:r>
          </a:p>
          <a:p>
            <a:r>
              <a:rPr lang="sv-SE" sz="1200" dirty="0">
                <a:latin typeface="+mn-lt"/>
                <a:cs typeface="Times New Roman" panose="02020603050405020304" pitchFamily="18" charset="0"/>
              </a:rPr>
              <a:t>Arbetsgrupp SÄBO</a:t>
            </a:r>
            <a:endParaRPr lang="sv-SE" sz="1200" dirty="0">
              <a:latin typeface="+mn-lt"/>
            </a:endParaRPr>
          </a:p>
        </p:txBody>
      </p:sp>
      <p:cxnSp>
        <p:nvCxnSpPr>
          <p:cNvPr id="9" name="Rak koppling 8">
            <a:extLst>
              <a:ext uri="{FF2B5EF4-FFF2-40B4-BE49-F238E27FC236}">
                <a16:creationId xmlns:a16="http://schemas.microsoft.com/office/drawing/2014/main" id="{A98CACA1-8D26-25FA-6287-9648ECDB3943}"/>
              </a:ext>
            </a:extLst>
          </p:cNvPr>
          <p:cNvCxnSpPr>
            <a:cxnSpLocks/>
          </p:cNvCxnSpPr>
          <p:nvPr/>
        </p:nvCxnSpPr>
        <p:spPr>
          <a:xfrm>
            <a:off x="6846711" y="3070578"/>
            <a:ext cx="0" cy="219518"/>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23743401"/>
      </p:ext>
    </p:extLst>
  </p:cSld>
  <p:clrMapOvr>
    <a:masterClrMapping/>
  </p:clrMapOvr>
</p:sld>
</file>

<file path=ppt/theme/theme1.xml><?xml version="1.0" encoding="utf-8"?>
<a:theme xmlns:a="http://schemas.openxmlformats.org/drawingml/2006/main" name="Office-tema">
  <a:themeElements>
    <a:clrScheme name="Dekorfärg">
      <a:dk1>
        <a:srgbClr val="000000"/>
      </a:dk1>
      <a:lt1>
        <a:srgbClr val="FFFFFF"/>
      </a:lt1>
      <a:dk2>
        <a:srgbClr val="00548E"/>
      </a:dk2>
      <a:lt2>
        <a:srgbClr val="E7E6E6"/>
      </a:lt2>
      <a:accent1>
        <a:srgbClr val="00558F"/>
      </a:accent1>
      <a:accent2>
        <a:srgbClr val="000000"/>
      </a:accent2>
      <a:accent3>
        <a:srgbClr val="C94191"/>
      </a:accent3>
      <a:accent4>
        <a:srgbClr val="3AA1A8"/>
      </a:accent4>
      <a:accent5>
        <a:srgbClr val="AFB051"/>
      </a:accent5>
      <a:accent6>
        <a:srgbClr val="F37020"/>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_Piteåkommun_2025" id="{E222475E-F329-9B42-9F02-27DFF907E778}" vid="{F547BE55-2FDA-6049-BF4C-DA5FD6DDF60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Pitea_kommun_farger</Template>
  <TotalTime>4744</TotalTime>
  <Words>3043</Words>
  <Application>Microsoft Office PowerPoint</Application>
  <PresentationFormat>Bredbild</PresentationFormat>
  <Paragraphs>473</Paragraphs>
  <Slides>22</Slides>
  <Notes>22</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22</vt:i4>
      </vt:variant>
    </vt:vector>
  </HeadingPairs>
  <TitlesOfParts>
    <vt:vector size="30" baseType="lpstr">
      <vt:lpstr>Abadi ExtraLight</vt:lpstr>
      <vt:lpstr>Aptos</vt:lpstr>
      <vt:lpstr>Arial</vt:lpstr>
      <vt:lpstr>Calibri</vt:lpstr>
      <vt:lpstr>Cambria</vt:lpstr>
      <vt:lpstr>Times New Roman</vt:lpstr>
      <vt:lpstr>Wingdings</vt:lpstr>
      <vt:lpstr>Office-tema</vt:lpstr>
      <vt:lpstr>PowerPoint-presentation</vt:lpstr>
      <vt:lpstr>ESF-projekt: Differentierad vård och omsorg Styr- och projektgrupp</vt:lpstr>
      <vt:lpstr>Utmaningar i äldreomsorgen</vt:lpstr>
      <vt:lpstr>PowerPoint-presentation</vt:lpstr>
      <vt:lpstr>PowerPoint-presentation</vt:lpstr>
      <vt:lpstr>Arbetslöshet i Piteå 3,6%   Hela Sverige 6,8% oktober 2025</vt:lpstr>
      <vt:lpstr>Utmaningar - Piteå Kommun </vt:lpstr>
      <vt:lpstr>Differentieringsmodellen </vt:lpstr>
      <vt:lpstr>Bakgrund- från idé…</vt:lpstr>
      <vt:lpstr>PowerPoint-presentation</vt:lpstr>
      <vt:lpstr>Presentationsmaterial - 2025.pptxPresentationsmaterial - Demografi 2025.pptx</vt:lpstr>
      <vt:lpstr>Resultat-positiva effekter </vt:lpstr>
      <vt:lpstr>PowerPoint-presentation</vt:lpstr>
      <vt:lpstr>Horisontella principer</vt:lpstr>
      <vt:lpstr>Projektets mål  och förväntade resultat</vt:lpstr>
      <vt:lpstr>PowerPoint-presentation</vt:lpstr>
      <vt:lpstr>Vardaga - Kvarnbacken   Dela upp arbetsuppgifter mellan olika yrken i äldreomsorgen</vt:lpstr>
      <vt:lpstr>"Genom tydlig arbetsfördelning skapar vi struktur och frigör tid för kreativitet och samarbete"</vt:lpstr>
      <vt:lpstr> Vilka möjligheter finns med differentierade arbetsuppgifter?   </vt:lpstr>
      <vt:lpstr>Vad händer nu?</vt:lpstr>
      <vt:lpstr>Källor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Tina Risberg</dc:creator>
  <cp:lastModifiedBy>Tina Risberg</cp:lastModifiedBy>
  <cp:revision>195</cp:revision>
  <cp:lastPrinted>2026-01-27T07:00:46Z</cp:lastPrinted>
  <dcterms:created xsi:type="dcterms:W3CDTF">2025-11-20T14:33:25Z</dcterms:created>
  <dcterms:modified xsi:type="dcterms:W3CDTF">2026-03-10T09:53:30Z</dcterms:modified>
</cp:coreProperties>
</file>